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1"/>
  </p:notesMasterIdLst>
  <p:sldIdLst>
    <p:sldId id="270" r:id="rId2"/>
    <p:sldId id="256" r:id="rId3"/>
    <p:sldId id="266" r:id="rId4"/>
    <p:sldId id="267" r:id="rId5"/>
    <p:sldId id="276" r:id="rId6"/>
    <p:sldId id="271" r:id="rId7"/>
    <p:sldId id="272" r:id="rId8"/>
    <p:sldId id="273" r:id="rId9"/>
    <p:sldId id="274" r:id="rId10"/>
    <p:sldId id="257" r:id="rId11"/>
    <p:sldId id="264" r:id="rId12"/>
    <p:sldId id="258" r:id="rId13"/>
    <p:sldId id="259" r:id="rId14"/>
    <p:sldId id="281" r:id="rId15"/>
    <p:sldId id="260" r:id="rId16"/>
    <p:sldId id="275" r:id="rId17"/>
    <p:sldId id="279" r:id="rId18"/>
    <p:sldId id="280" r:id="rId19"/>
    <p:sldId id="2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5F9707-83C3-0E7A-FEBD-D02D5E970A3F}" name="Andreza dos Santos" initials="AS" userId="d2c6efbb49af5c0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486FD-4AB5-4939-9F7C-8ECB51EA401C}" v="1" dt="2023-02-27T21:20:32.062"/>
    <p1510:client id="{042D7258-2110-44C0-87E7-F7149E3FEF92}" v="24" dt="2023-02-27T03:18:13.793"/>
    <p1510:client id="{098FA376-4D91-4193-88B2-44F8C7755C0A}" v="145" dt="2023-02-27T22:12:33.929"/>
    <p1510:client id="{0DB99C36-F225-4CD1-97E2-61DE3723A282}" v="7" dt="2023-02-27T02:24:27.226"/>
    <p1510:client id="{3AF2C314-28D3-48EC-959E-ED648389E5A4}" v="9" dt="2023-02-27T21:02:08.442"/>
    <p1510:client id="{53431288-C778-49FC-9687-FCF518C9DB2A}" v="49" dt="2023-02-28T00:18:45.678"/>
    <p1510:client id="{63BEFC54-B360-4C8F-9AAD-45E3016D391C}" v="13" dt="2023-02-28T01:16:18.519"/>
    <p1510:client id="{9A5DF056-7D91-4BF2-8363-FBB5EA6AD755}" v="181" dt="2023-02-27T02:15:25.142"/>
    <p1510:client id="{AD939752-558D-4ED8-BA29-BD6549407734}" v="1" dt="2023-02-27T23:26:19.707"/>
    <p1510:client id="{DCC54005-C5F8-4BEC-9EEF-18FF75859EEC}" v="5" dt="2023-02-28T00:54:58.976"/>
    <p1510:client id="{DED03225-5D08-41FB-A82F-F70A5D088D7C}" v="13" dt="2023-02-27T16:34:23.911"/>
    <p1510:client id="{EC4DA729-E88F-41E5-85EA-55C00A6D9F45}" v="130" dt="2023-02-27T23:35:09.4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4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8479C-B321-4FE5-A906-B6A51BBE66DD}" type="datetimeFigureOut">
              <a:t>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ADD07-5363-4963-8503-6AF9247D545E}" type="slidenum">
              <a:t>‹#›</a:t>
            </a:fld>
            <a:endParaRPr lang="en-US"/>
          </a:p>
        </p:txBody>
      </p:sp>
    </p:spTree>
    <p:extLst>
      <p:ext uri="{BB962C8B-B14F-4D97-AF65-F5344CB8AC3E}">
        <p14:creationId xmlns:p14="http://schemas.microsoft.com/office/powerpoint/2010/main" val="35778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87ADD07-5363-4963-8503-6AF9247D545E}" type="slidenum">
              <a:rPr lang="en-CA" smtClean="0"/>
              <a:t>2</a:t>
            </a:fld>
            <a:endParaRPr lang="en-CA"/>
          </a:p>
        </p:txBody>
      </p:sp>
    </p:spTree>
    <p:extLst>
      <p:ext uri="{BB962C8B-B14F-4D97-AF65-F5344CB8AC3E}">
        <p14:creationId xmlns:p14="http://schemas.microsoft.com/office/powerpoint/2010/main" val="3044357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87ADD07-5363-4963-8503-6AF9247D545E}" type="slidenum">
              <a:rPr lang="en-US"/>
              <a:t>6</a:t>
            </a:fld>
            <a:endParaRPr lang="en-US"/>
          </a:p>
        </p:txBody>
      </p:sp>
    </p:spTree>
    <p:extLst>
      <p:ext uri="{BB962C8B-B14F-4D97-AF65-F5344CB8AC3E}">
        <p14:creationId xmlns:p14="http://schemas.microsoft.com/office/powerpoint/2010/main" val="1356562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87ADD07-5363-4963-8503-6AF9247D545E}" type="slidenum">
              <a:t>7</a:t>
            </a:fld>
            <a:endParaRPr lang="en-US"/>
          </a:p>
        </p:txBody>
      </p:sp>
    </p:spTree>
    <p:extLst>
      <p:ext uri="{BB962C8B-B14F-4D97-AF65-F5344CB8AC3E}">
        <p14:creationId xmlns:p14="http://schemas.microsoft.com/office/powerpoint/2010/main" val="2470917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7ADD07-5363-4963-8503-6AF9247D545E}" type="slidenum">
              <a:rPr lang="en-US"/>
              <a:t>8</a:t>
            </a:fld>
            <a:endParaRPr lang="en-US"/>
          </a:p>
        </p:txBody>
      </p:sp>
    </p:spTree>
    <p:extLst>
      <p:ext uri="{BB962C8B-B14F-4D97-AF65-F5344CB8AC3E}">
        <p14:creationId xmlns:p14="http://schemas.microsoft.com/office/powerpoint/2010/main" val="2692290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7ADD07-5363-4963-8503-6AF9247D545E}" type="slidenum">
              <a:rPr lang="en-US"/>
              <a:t>9</a:t>
            </a:fld>
            <a:endParaRPr lang="en-US"/>
          </a:p>
        </p:txBody>
      </p:sp>
    </p:spTree>
    <p:extLst>
      <p:ext uri="{BB962C8B-B14F-4D97-AF65-F5344CB8AC3E}">
        <p14:creationId xmlns:p14="http://schemas.microsoft.com/office/powerpoint/2010/main" val="457085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87ADD07-5363-4963-8503-6AF9247D545E}" type="slidenum">
              <a:rPr lang="en-CA" smtClean="0"/>
              <a:t>13</a:t>
            </a:fld>
            <a:endParaRPr lang="en-CA"/>
          </a:p>
        </p:txBody>
      </p:sp>
    </p:spTree>
    <p:extLst>
      <p:ext uri="{BB962C8B-B14F-4D97-AF65-F5344CB8AC3E}">
        <p14:creationId xmlns:p14="http://schemas.microsoft.com/office/powerpoint/2010/main" val="2927000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Done!  ;)</a:t>
            </a:r>
          </a:p>
        </p:txBody>
      </p:sp>
      <p:sp>
        <p:nvSpPr>
          <p:cNvPr id="4" name="Slide Number Placeholder 3"/>
          <p:cNvSpPr>
            <a:spLocks noGrp="1"/>
          </p:cNvSpPr>
          <p:nvPr>
            <p:ph type="sldNum" sz="quarter" idx="5"/>
          </p:nvPr>
        </p:nvSpPr>
        <p:spPr/>
        <p:txBody>
          <a:bodyPr/>
          <a:lstStyle/>
          <a:p>
            <a:fld id="{C87ADD07-5363-4963-8503-6AF9247D545E}" type="slidenum">
              <a:rPr lang="en-US"/>
              <a:t>19</a:t>
            </a:fld>
            <a:endParaRPr lang="en-US"/>
          </a:p>
        </p:txBody>
      </p:sp>
    </p:spTree>
    <p:extLst>
      <p:ext uri="{BB962C8B-B14F-4D97-AF65-F5344CB8AC3E}">
        <p14:creationId xmlns:p14="http://schemas.microsoft.com/office/powerpoint/2010/main" val="1482382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February 27, 2023</a:t>
            </a:fld>
            <a:endParaRPr lang="en-US"/>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24209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February 27,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44183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February 27,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1442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February 27,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3849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February 27,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12828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February 27,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2071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February 27,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85519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February 27,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741171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February 27,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29787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February 27,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7332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February 27,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52928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Monday, February 27, 2023</a:t>
            </a:fld>
            <a:endParaRPr lang="en-US"/>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612490834"/>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nintendoblast.com.br/2016/09/pokemon-go-nova-atualizacao.html"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serebii.net/pokemongo/pokemon.shtml"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hyperlink" Target="https://twitter.com/PokemonGoApp/status/794324686570131457" TargetMode="Externa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gif"/></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gif"/><Relationship Id="rId4" Type="http://schemas.openxmlformats.org/officeDocument/2006/relationships/hyperlink" Target="https://livinpoland.wordpress.com/category/broken-dream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Pok%C3%A9mon_video_games"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okeapi.co/api/v2/pokem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fonts.googleapis.com/css?family=Lato:300,400&amp;display=swap" TargetMode="External"/><Relationship Id="rId3" Type="http://schemas.openxmlformats.org/officeDocument/2006/relationships/image" Target="../media/image6.png"/><Relationship Id="rId7" Type="http://schemas.openxmlformats.org/officeDocument/2006/relationships/hyperlink" Target="https://fonts.googleapis.com/css?family=Muli&amp;display=swa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pokeapi.co/" TargetMode="External"/><Relationship Id="rId5" Type="http://schemas.openxmlformats.org/officeDocument/2006/relationships/hyperlink" Target="https://creativecommons.org/licenses/by-sa/3.0/" TargetMode="External"/><Relationship Id="rId4" Type="http://schemas.openxmlformats.org/officeDocument/2006/relationships/hyperlink" Target="https://www.nintendoblast.com.br/2012/11/pokemon-blast-as-estranhas-entradas-da.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unpkg.com/open-props/open-props.min.cs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bulbapedia.bulbagarden.net/wiki/Pokemon_Generations" TargetMode="External"/><Relationship Id="rId5" Type="http://schemas.openxmlformats.org/officeDocument/2006/relationships/image" Target="../media/image8.png"/><Relationship Id="rId4" Type="http://schemas.openxmlformats.org/officeDocument/2006/relationships/hyperlink" Target="https://unpkg.com/open-props/normalize.min.cs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Logo&#10;&#10;Description automatically generated">
            <a:extLst>
              <a:ext uri="{FF2B5EF4-FFF2-40B4-BE49-F238E27FC236}">
                <a16:creationId xmlns:a16="http://schemas.microsoft.com/office/drawing/2014/main" id="{D1EDA90F-EC20-63A5-CA27-DD1AB200DA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407" r="4927" b="1"/>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045" name="Rectangle 104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5DCC4D9-0F99-E3A0-B1E9-D263D6FF348D}"/>
              </a:ext>
            </a:extLst>
          </p:cNvPr>
          <p:cNvSpPr txBox="1"/>
          <p:nvPr/>
        </p:nvSpPr>
        <p:spPr>
          <a:xfrm>
            <a:off x="9575579" y="6657945"/>
            <a:ext cx="261642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488018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FB8CF-BEC8-B1AD-F008-8A6F35D0036F}"/>
              </a:ext>
            </a:extLst>
          </p:cNvPr>
          <p:cNvSpPr>
            <a:spLocks noGrp="1"/>
          </p:cNvSpPr>
          <p:nvPr>
            <p:ph type="title"/>
          </p:nvPr>
        </p:nvSpPr>
        <p:spPr>
          <a:xfrm>
            <a:off x="550864" y="1055077"/>
            <a:ext cx="3565524" cy="1492053"/>
          </a:xfrm>
        </p:spPr>
        <p:txBody>
          <a:bodyPr wrap="square" anchor="b">
            <a:normAutofit fontScale="90000"/>
          </a:bodyPr>
          <a:lstStyle/>
          <a:p>
            <a:r>
              <a:rPr lang="en-CA">
                <a:latin typeface="Amasis MT Pro Black" panose="020B0604020202020204" pitchFamily="18" charset="0"/>
              </a:rPr>
              <a:t>Pokémon and Weather </a:t>
            </a:r>
          </a:p>
        </p:txBody>
      </p:sp>
      <p:sp>
        <p:nvSpPr>
          <p:cNvPr id="3" name="Content Placeholder 2">
            <a:extLst>
              <a:ext uri="{FF2B5EF4-FFF2-40B4-BE49-F238E27FC236}">
                <a16:creationId xmlns:a16="http://schemas.microsoft.com/office/drawing/2014/main" id="{478D77D1-14A7-7654-6C58-C570729ADFE1}"/>
              </a:ext>
            </a:extLst>
          </p:cNvPr>
          <p:cNvSpPr>
            <a:spLocks noGrp="1"/>
          </p:cNvSpPr>
          <p:nvPr>
            <p:ph idx="1"/>
          </p:nvPr>
        </p:nvSpPr>
        <p:spPr>
          <a:xfrm>
            <a:off x="255864" y="2547130"/>
            <a:ext cx="5655065" cy="4133416"/>
          </a:xfrm>
        </p:spPr>
        <p:txBody>
          <a:bodyPr anchor="t">
            <a:noAutofit/>
          </a:bodyPr>
          <a:lstStyle/>
          <a:p>
            <a:pPr marL="0" indent="0">
              <a:buNone/>
            </a:pPr>
            <a:r>
              <a:rPr lang="en-US" sz="1800" b="1" i="0">
                <a:solidFill>
                  <a:schemeClr val="bg2">
                    <a:lumMod val="25000"/>
                    <a:lumOff val="75000"/>
                  </a:schemeClr>
                </a:solidFill>
                <a:effectLst/>
                <a:latin typeface="arial" panose="020B0604020202020204" pitchFamily="34" charset="0"/>
              </a:rPr>
              <a:t>Pokémon GO responds to the real-world weather conditions around you. Weather changes cause certain Pokémon types to appear more frequently</a:t>
            </a:r>
          </a:p>
          <a:p>
            <a:pPr marL="0" indent="0">
              <a:buNone/>
            </a:pPr>
            <a:r>
              <a:rPr lang="en-US" sz="1800" b="1">
                <a:solidFill>
                  <a:schemeClr val="bg2">
                    <a:lumMod val="25000"/>
                    <a:lumOff val="75000"/>
                  </a:schemeClr>
                </a:solidFill>
                <a:latin typeface="arial" panose="020B0604020202020204" pitchFamily="34" charset="0"/>
              </a:rPr>
              <a:t>For Example :</a:t>
            </a:r>
            <a:endParaRPr lang="en-US" sz="1800" b="1" i="0">
              <a:solidFill>
                <a:schemeClr val="bg2">
                  <a:lumMod val="25000"/>
                  <a:lumOff val="75000"/>
                </a:schemeClr>
              </a:solidFill>
              <a:effectLst/>
              <a:latin typeface="arial" panose="020B0604020202020204" pitchFamily="34" charset="0"/>
            </a:endParaRPr>
          </a:p>
          <a:p>
            <a:pPr algn="l"/>
            <a:r>
              <a:rPr lang="en-US" sz="1800">
                <a:solidFill>
                  <a:schemeClr val="bg2">
                    <a:lumMod val="25000"/>
                    <a:lumOff val="75000"/>
                  </a:schemeClr>
                </a:solidFill>
                <a:latin typeface="arial" panose="020B0604020202020204" pitchFamily="34" charset="0"/>
              </a:rPr>
              <a:t>How d</a:t>
            </a:r>
            <a:r>
              <a:rPr lang="en-US" sz="1800" b="0" i="0">
                <a:solidFill>
                  <a:schemeClr val="bg2">
                    <a:lumMod val="25000"/>
                    <a:lumOff val="75000"/>
                  </a:schemeClr>
                </a:solidFill>
                <a:effectLst/>
                <a:latin typeface="arial" panose="020B0604020202020204" pitchFamily="34" charset="0"/>
              </a:rPr>
              <a:t>oes weather Affect Pokémon spawn?</a:t>
            </a:r>
          </a:p>
          <a:p>
            <a:pPr algn="l"/>
            <a:r>
              <a:rPr lang="en-US" sz="1800" b="0" i="0">
                <a:solidFill>
                  <a:schemeClr val="bg2">
                    <a:lumMod val="25000"/>
                    <a:lumOff val="75000"/>
                  </a:schemeClr>
                </a:solidFill>
                <a:effectLst/>
                <a:latin typeface="arial" panose="020B0604020202020204" pitchFamily="34" charset="0"/>
              </a:rPr>
              <a:t>If it's raining in town, it will rain in-game. Weather will increase certain Pokémon spawns, for example, Water-type Pokémon will appear more frequently during rain.</a:t>
            </a:r>
          </a:p>
          <a:p>
            <a:pPr marL="0" indent="0">
              <a:buNone/>
            </a:pPr>
            <a:endParaRPr lang="en-US" sz="1800" b="1">
              <a:solidFill>
                <a:schemeClr val="bg2">
                  <a:lumMod val="25000"/>
                  <a:lumOff val="75000"/>
                </a:schemeClr>
              </a:solidFill>
              <a:latin typeface="arial" panose="020B0604020202020204" pitchFamily="34" charset="0"/>
            </a:endParaRPr>
          </a:p>
        </p:txBody>
      </p:sp>
      <p:pic>
        <p:nvPicPr>
          <p:cNvPr id="2050" name="Picture 2" descr="Original Pokemon Red Blue Wallpaper">
            <a:extLst>
              <a:ext uri="{FF2B5EF4-FFF2-40B4-BE49-F238E27FC236}">
                <a16:creationId xmlns:a16="http://schemas.microsoft.com/office/drawing/2014/main" id="{74AC8FDF-5252-558D-E997-849FAA421D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02" r="12549" b="2"/>
          <a:stretch/>
        </p:blipFill>
        <p:spPr bwMode="auto">
          <a:xfrm>
            <a:off x="6508748"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2057" name="Group 2056">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2058"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9"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0"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62" name="Oval 2061">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90015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A55-4677-F604-027B-992ED63571B9}"/>
              </a:ext>
            </a:extLst>
          </p:cNvPr>
          <p:cNvSpPr>
            <a:spLocks noGrp="1"/>
          </p:cNvSpPr>
          <p:nvPr>
            <p:ph type="title"/>
          </p:nvPr>
        </p:nvSpPr>
        <p:spPr/>
        <p:txBody>
          <a:bodyPr/>
          <a:lstStyle/>
          <a:p>
            <a:r>
              <a:rPr lang="en-US" b="1">
                <a:solidFill>
                  <a:schemeClr val="bg2">
                    <a:lumMod val="50000"/>
                    <a:lumOff val="50000"/>
                  </a:schemeClr>
                </a:solidFill>
              </a:rPr>
              <a:t>          </a:t>
            </a:r>
            <a:r>
              <a:rPr lang="en-US" b="1" u="sng">
                <a:solidFill>
                  <a:schemeClr val="bg2">
                    <a:lumMod val="50000"/>
                    <a:lumOff val="50000"/>
                  </a:schemeClr>
                </a:solidFill>
              </a:rPr>
              <a:t>Weather and Pokémon</a:t>
            </a:r>
            <a:endParaRPr lang="en-CA" b="1" u="sng">
              <a:solidFill>
                <a:schemeClr val="bg2">
                  <a:lumMod val="50000"/>
                  <a:lumOff val="50000"/>
                </a:schemeClr>
              </a:solidFill>
            </a:endParaRPr>
          </a:p>
        </p:txBody>
      </p:sp>
      <p:sp>
        <p:nvSpPr>
          <p:cNvPr id="3" name="Content Placeholder 2">
            <a:extLst>
              <a:ext uri="{FF2B5EF4-FFF2-40B4-BE49-F238E27FC236}">
                <a16:creationId xmlns:a16="http://schemas.microsoft.com/office/drawing/2014/main" id="{B314C489-96B3-3620-A9A4-FEC87CB1AE96}"/>
              </a:ext>
            </a:extLst>
          </p:cNvPr>
          <p:cNvSpPr>
            <a:spLocks noGrp="1"/>
          </p:cNvSpPr>
          <p:nvPr>
            <p:ph idx="1"/>
          </p:nvPr>
        </p:nvSpPr>
        <p:spPr/>
        <p:txBody>
          <a:bodyPr>
            <a:normAutofit fontScale="92500" lnSpcReduction="20000"/>
          </a:bodyPr>
          <a:lstStyle/>
          <a:p>
            <a:r>
              <a:rPr lang="en-US" b="1" u="sng">
                <a:latin typeface="Amasis MT Pro Black" panose="02040A04050005020304" pitchFamily="18" charset="0"/>
              </a:rPr>
              <a:t>According to the Analysis </a:t>
            </a:r>
          </a:p>
          <a:p>
            <a:r>
              <a:rPr lang="en-US">
                <a:solidFill>
                  <a:schemeClr val="accent6">
                    <a:lumMod val="60000"/>
                    <a:lumOff val="40000"/>
                    <a:alpha val="60000"/>
                  </a:schemeClr>
                </a:solidFill>
              </a:rPr>
              <a:t>Most Pokémon appear in clear weather and the number is 1,022,892.</a:t>
            </a:r>
          </a:p>
          <a:p>
            <a:r>
              <a:rPr lang="en-US">
                <a:solidFill>
                  <a:schemeClr val="accent6">
                    <a:lumMod val="60000"/>
                    <a:lumOff val="40000"/>
                    <a:alpha val="60000"/>
                  </a:schemeClr>
                </a:solidFill>
              </a:rPr>
              <a:t>The numbers are close when it comes to Partly Cloudy and Mostly Cloudy this is the second weather type they appear in Partly(279,834) Mostly((290,094</a:t>
            </a:r>
            <a:r>
              <a:rPr lang="en-CA">
                <a:solidFill>
                  <a:schemeClr val="accent6">
                    <a:lumMod val="60000"/>
                    <a:lumOff val="40000"/>
                    <a:alpha val="60000"/>
                  </a:schemeClr>
                </a:solidFill>
              </a:rPr>
              <a:t>).</a:t>
            </a:r>
          </a:p>
          <a:p>
            <a:r>
              <a:rPr lang="en-CA">
                <a:solidFill>
                  <a:schemeClr val="accent6">
                    <a:lumMod val="60000"/>
                    <a:lumOff val="40000"/>
                    <a:alpha val="60000"/>
                  </a:schemeClr>
                </a:solidFill>
              </a:rPr>
              <a:t>Next weather is overcast where (86,514) appear in this weather.</a:t>
            </a:r>
          </a:p>
          <a:p>
            <a:r>
              <a:rPr lang="en-US">
                <a:solidFill>
                  <a:schemeClr val="accent6">
                    <a:lumMod val="60000"/>
                    <a:lumOff val="40000"/>
                    <a:alpha val="60000"/>
                  </a:schemeClr>
                </a:solidFill>
              </a:rPr>
              <a:t>Pokémon do not like fog so that when they appear the less 7,746 times.</a:t>
            </a:r>
          </a:p>
          <a:p>
            <a:pPr marL="0" indent="0">
              <a:buNone/>
            </a:pPr>
            <a:r>
              <a:rPr lang="en-US">
                <a:solidFill>
                  <a:schemeClr val="accent6">
                    <a:lumMod val="60000"/>
                    <a:lumOff val="40000"/>
                    <a:alpha val="60000"/>
                  </a:schemeClr>
                </a:solidFill>
              </a:rPr>
              <a:t>Let's look at the graph now to visualize it.</a:t>
            </a:r>
          </a:p>
          <a:p>
            <a:pPr marL="0" indent="0">
              <a:buNone/>
            </a:pPr>
            <a:r>
              <a:rPr lang="en-US" b="1">
                <a:solidFill>
                  <a:schemeClr val="accent6">
                    <a:lumMod val="60000"/>
                    <a:lumOff val="40000"/>
                    <a:alpha val="60000"/>
                  </a:schemeClr>
                </a:solidFill>
              </a:rPr>
              <a:t>Visual :chart.js</a:t>
            </a:r>
          </a:p>
          <a:p>
            <a:endParaRPr lang="en-US"/>
          </a:p>
        </p:txBody>
      </p:sp>
    </p:spTree>
    <p:extLst>
      <p:ext uri="{BB962C8B-B14F-4D97-AF65-F5344CB8AC3E}">
        <p14:creationId xmlns:p14="http://schemas.microsoft.com/office/powerpoint/2010/main" val="65383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creen Recording 9">
            <a:hlinkClick r:id="" action="ppaction://media"/>
            <a:extLst>
              <a:ext uri="{FF2B5EF4-FFF2-40B4-BE49-F238E27FC236}">
                <a16:creationId xmlns:a16="http://schemas.microsoft.com/office/drawing/2014/main" id="{CDFD742F-3452-7B9E-C418-E966B962ED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33425"/>
            <a:ext cx="12192000" cy="5391150"/>
          </a:xfrm>
          <a:prstGeom prst="rect">
            <a:avLst/>
          </a:prstGeom>
        </p:spPr>
      </p:pic>
    </p:spTree>
    <p:extLst>
      <p:ext uri="{BB962C8B-B14F-4D97-AF65-F5344CB8AC3E}">
        <p14:creationId xmlns:p14="http://schemas.microsoft.com/office/powerpoint/2010/main" val="367371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8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15" name="Group 310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116" name="Freeform: Shape 310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17" name="Oval 310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18" name="Oval 310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19" name="Freeform: Shape 310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120" name="Rectangle 310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A84D4F-C7DC-AC86-2EF9-03429B51B43A}"/>
              </a:ext>
            </a:extLst>
          </p:cNvPr>
          <p:cNvSpPr>
            <a:spLocks noGrp="1"/>
          </p:cNvSpPr>
          <p:nvPr>
            <p:ph type="title"/>
          </p:nvPr>
        </p:nvSpPr>
        <p:spPr>
          <a:xfrm>
            <a:off x="550862" y="580362"/>
            <a:ext cx="5545138" cy="5260129"/>
          </a:xfrm>
        </p:spPr>
        <p:txBody>
          <a:bodyPr vert="horz" wrap="square" lIns="0" tIns="0" rIns="0" bIns="0" rtlCol="0" anchor="t" anchorCtr="0">
            <a:normAutofit fontScale="90000"/>
          </a:bodyPr>
          <a:lstStyle/>
          <a:p>
            <a:pPr>
              <a:lnSpc>
                <a:spcPct val="90000"/>
              </a:lnSpc>
            </a:pPr>
            <a:r>
              <a:rPr lang="en-US" sz="2300"/>
              <a:t>     </a:t>
            </a:r>
            <a:r>
              <a:rPr lang="en-US" sz="2300" b="1" kern="1200">
                <a:solidFill>
                  <a:schemeClr val="tx1"/>
                </a:solidFill>
                <a:latin typeface="+mj-lt"/>
                <a:ea typeface="+mj-ea"/>
                <a:cs typeface="+mj-cs"/>
              </a:rPr>
              <a:t>   </a:t>
            </a:r>
            <a:r>
              <a:rPr lang="en-US" sz="2300" b="1" u="sng" kern="1200">
                <a:solidFill>
                  <a:schemeClr val="accent1">
                    <a:lumMod val="60000"/>
                    <a:lumOff val="40000"/>
                  </a:schemeClr>
                </a:solidFill>
                <a:latin typeface="+mj-lt"/>
                <a:ea typeface="+mj-ea"/>
                <a:cs typeface="+mj-cs"/>
              </a:rPr>
              <a:t>POKEMON AND CONTINENTS</a:t>
            </a:r>
            <a:br>
              <a:rPr lang="en-US" sz="2300" b="1" u="sng" kern="1200">
                <a:solidFill>
                  <a:schemeClr val="accent1">
                    <a:lumMod val="60000"/>
                    <a:lumOff val="40000"/>
                  </a:schemeClr>
                </a:solidFill>
                <a:latin typeface="+mj-lt"/>
                <a:ea typeface="+mj-ea"/>
                <a:cs typeface="+mj-cs"/>
              </a:rPr>
            </a:br>
            <a:br>
              <a:rPr lang="en-US" sz="2300" b="1" u="sng" kern="1200">
                <a:solidFill>
                  <a:schemeClr val="accent1">
                    <a:lumMod val="60000"/>
                    <a:lumOff val="40000"/>
                  </a:schemeClr>
                </a:solidFill>
                <a:latin typeface="+mj-lt"/>
                <a:ea typeface="+mj-ea"/>
                <a:cs typeface="+mj-cs"/>
              </a:rPr>
            </a:br>
            <a:r>
              <a:rPr lang="en-US" sz="2300" b="1" u="sng" kern="1200">
                <a:solidFill>
                  <a:schemeClr val="accent1">
                    <a:lumMod val="60000"/>
                    <a:lumOff val="40000"/>
                  </a:schemeClr>
                </a:solidFill>
                <a:latin typeface="+mj-lt"/>
                <a:ea typeface="+mj-ea"/>
                <a:cs typeface="+mj-cs"/>
              </a:rPr>
              <a:t>There are six continents in the Pokémon game itself.</a:t>
            </a:r>
            <a:br>
              <a:rPr lang="en-US" sz="2300" b="1" u="sng" kern="1200">
                <a:solidFill>
                  <a:schemeClr val="accent1">
                    <a:lumMod val="60000"/>
                    <a:lumOff val="40000"/>
                  </a:schemeClr>
                </a:solidFill>
                <a:latin typeface="+mj-lt"/>
                <a:ea typeface="+mj-ea"/>
                <a:cs typeface="+mj-cs"/>
              </a:rPr>
            </a:br>
            <a:br>
              <a:rPr lang="en-US" sz="2300" b="1" u="sng" kern="1200">
                <a:solidFill>
                  <a:schemeClr val="accent1">
                    <a:lumMod val="60000"/>
                    <a:lumOff val="40000"/>
                  </a:schemeClr>
                </a:solidFill>
                <a:latin typeface="+mj-lt"/>
                <a:ea typeface="+mj-ea"/>
                <a:cs typeface="+mj-cs"/>
              </a:rPr>
            </a:br>
            <a: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The continent they have appeared in most </a:t>
            </a:r>
            <a:r>
              <a:rPr lang="en-US" sz="27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is</a:t>
            </a:r>
            <a: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 America (903,270).</a:t>
            </a:r>
            <a:b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br>
            <a: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Next up is Europe where they appeared 732,870 times.</a:t>
            </a:r>
            <a:b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br>
            <a: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Then we have three continent which are close in number.</a:t>
            </a:r>
            <a:b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br>
            <a:b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br>
            <a: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Asia (93,702)</a:t>
            </a:r>
            <a:b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br>
            <a: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Pacific (11,952)</a:t>
            </a:r>
            <a:b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br>
            <a: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Australia(20,478)</a:t>
            </a:r>
            <a:b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br>
            <a: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The continent they appeared in the least is America/Indiana (6,294)</a:t>
            </a:r>
            <a:b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br>
            <a: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Let's look at the graph now to visualize it.</a:t>
            </a:r>
            <a:br>
              <a:rPr lang="en-US" sz="2700" kern="120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br>
            <a:br>
              <a:rPr lang="en-US" sz="2300" b="1" u="sng" kern="1200">
                <a:solidFill>
                  <a:schemeClr val="tx1"/>
                </a:solidFill>
                <a:latin typeface="+mj-lt"/>
                <a:ea typeface="+mj-ea"/>
                <a:cs typeface="+mj-cs"/>
              </a:rPr>
            </a:br>
            <a:r>
              <a:rPr lang="en-US" sz="2300" b="1" u="sng" kern="1200">
                <a:solidFill>
                  <a:schemeClr val="tx1"/>
                </a:solidFill>
                <a:latin typeface="+mj-lt"/>
                <a:ea typeface="+mj-ea"/>
                <a:cs typeface="+mj-cs"/>
              </a:rPr>
              <a:t>Visual :chart.js</a:t>
            </a:r>
            <a:br>
              <a:rPr lang="en-US" sz="2300" b="1" u="sng" kern="1200">
                <a:solidFill>
                  <a:schemeClr val="tx1"/>
                </a:solidFill>
                <a:latin typeface="+mj-lt"/>
                <a:ea typeface="+mj-ea"/>
                <a:cs typeface="+mj-cs"/>
              </a:rPr>
            </a:br>
            <a:endParaRPr lang="en-US" sz="2300" b="1" u="sng" kern="1200">
              <a:solidFill>
                <a:schemeClr val="tx1"/>
              </a:solidFill>
              <a:latin typeface="+mj-lt"/>
              <a:ea typeface="+mj-ea"/>
              <a:cs typeface="+mj-cs"/>
            </a:endParaRPr>
          </a:p>
        </p:txBody>
      </p:sp>
      <p:grpSp>
        <p:nvGrpSpPr>
          <p:cNvPr id="3121" name="Group 3109">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3122" name="Freeform: Shape 3110">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23" name="Oval 3111">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074" name="Picture 2" descr="Map of the World's Continents and Regions - Nations Online Project">
            <a:extLst>
              <a:ext uri="{FF2B5EF4-FFF2-40B4-BE49-F238E27FC236}">
                <a16:creationId xmlns:a16="http://schemas.microsoft.com/office/drawing/2014/main" id="{4866A0BC-24D3-D192-851F-176BFF7044B2}"/>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7557" r="15100"/>
          <a:stretch/>
        </p:blipFill>
        <p:spPr bwMode="auto">
          <a:xfrm>
            <a:off x="6309759" y="2508987"/>
            <a:ext cx="5773738" cy="3779838"/>
          </a:xfrm>
          <a:custGeom>
            <a:avLst/>
            <a:gdLst/>
            <a:ahLst/>
            <a:cxnLst/>
            <a:rect l="l" t="t" r="r" b="b"/>
            <a:pathLst>
              <a:path w="5773738" h="3779838">
                <a:moveTo>
                  <a:pt x="0" y="0"/>
                </a:moveTo>
                <a:lnTo>
                  <a:pt x="5773738" y="0"/>
                </a:lnTo>
                <a:lnTo>
                  <a:pt x="5773738" y="3779838"/>
                </a:lnTo>
                <a:lnTo>
                  <a:pt x="0" y="3779838"/>
                </a:lnTo>
                <a:close/>
              </a:path>
            </a:pathLst>
          </a:custGeom>
          <a:noFill/>
          <a:extLst>
            <a:ext uri="{909E8E84-426E-40DD-AFC4-6F175D3DCCD1}">
              <a14:hiddenFill xmlns:a14="http://schemas.microsoft.com/office/drawing/2010/main">
                <a:solidFill>
                  <a:srgbClr val="FFFFFF"/>
                </a:solidFill>
              </a14:hiddenFill>
            </a:ext>
          </a:extLst>
        </p:spPr>
      </p:pic>
      <p:sp>
        <p:nvSpPr>
          <p:cNvPr id="3114" name="Freeform: Shape 3113">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076" name="Picture 4" descr="Pokémon - Wikipedia">
            <a:extLst>
              <a:ext uri="{FF2B5EF4-FFF2-40B4-BE49-F238E27FC236}">
                <a16:creationId xmlns:a16="http://schemas.microsoft.com/office/drawing/2014/main" id="{03CD8268-FD1F-D3B1-2A89-98C9438F4C9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434503" y="657028"/>
            <a:ext cx="352425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440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5E09-C3D6-7384-1B55-67BCD404B097}"/>
              </a:ext>
            </a:extLst>
          </p:cNvPr>
          <p:cNvSpPr>
            <a:spLocks noGrp="1"/>
          </p:cNvSpPr>
          <p:nvPr>
            <p:ph type="title"/>
          </p:nvPr>
        </p:nvSpPr>
        <p:spPr/>
        <p:txBody>
          <a:bodyPr/>
          <a:lstStyle/>
          <a:p>
            <a:r>
              <a:rPr lang="en-CA" b="1"/>
              <a:t>Specific Continents:</a:t>
            </a:r>
          </a:p>
        </p:txBody>
      </p:sp>
      <p:sp>
        <p:nvSpPr>
          <p:cNvPr id="4" name="Text Placeholder 3">
            <a:extLst>
              <a:ext uri="{FF2B5EF4-FFF2-40B4-BE49-F238E27FC236}">
                <a16:creationId xmlns:a16="http://schemas.microsoft.com/office/drawing/2014/main" id="{BE3E6F8B-C258-DF31-3253-40044751B6C0}"/>
              </a:ext>
            </a:extLst>
          </p:cNvPr>
          <p:cNvSpPr>
            <a:spLocks noGrp="1"/>
          </p:cNvSpPr>
          <p:nvPr>
            <p:ph type="body" sz="half" idx="2"/>
          </p:nvPr>
        </p:nvSpPr>
        <p:spPr>
          <a:xfrm>
            <a:off x="929481" y="1776195"/>
            <a:ext cx="4500562" cy="4532530"/>
          </a:xfrm>
        </p:spPr>
        <p:txBody>
          <a:bodyPr>
            <a:normAutofit lnSpcReduction="10000"/>
          </a:bodyPr>
          <a:lstStyle/>
          <a:p>
            <a:pPr algn="l"/>
            <a:r>
              <a:rPr lang="en-US" sz="2000" b="0" i="0">
                <a:solidFill>
                  <a:schemeClr val="tx1">
                    <a:lumMod val="95000"/>
                  </a:schemeClr>
                </a:solidFill>
                <a:effectLst/>
                <a:latin typeface="Caslon Doric"/>
              </a:rPr>
              <a:t>It turns out catching ’</a:t>
            </a:r>
            <a:r>
              <a:rPr lang="en-US" sz="2000" b="0" i="0" err="1">
                <a:solidFill>
                  <a:schemeClr val="tx1">
                    <a:lumMod val="95000"/>
                  </a:schemeClr>
                </a:solidFill>
                <a:effectLst/>
                <a:latin typeface="Caslon Doric"/>
              </a:rPr>
              <a:t>em</a:t>
            </a:r>
            <a:r>
              <a:rPr lang="en-US" sz="2000" b="0" i="0">
                <a:solidFill>
                  <a:schemeClr val="tx1">
                    <a:lumMod val="95000"/>
                  </a:schemeClr>
                </a:solidFill>
                <a:effectLst/>
                <a:latin typeface="Caslon Doric"/>
              </a:rPr>
              <a:t> all may take quite a bit more than just a few strolls around your neighborhood. Fans of the hit mobile game Pokémon Go may have stumbled upon information that four of the game’s rare creatures can only be found in specific continents.</a:t>
            </a:r>
          </a:p>
          <a:p>
            <a:pPr algn="l"/>
            <a:r>
              <a:rPr lang="en-US" sz="2000" b="0" i="0">
                <a:solidFill>
                  <a:schemeClr val="tx1">
                    <a:lumMod val="95000"/>
                  </a:schemeClr>
                </a:solidFill>
                <a:effectLst/>
                <a:latin typeface="Caslon Doric"/>
              </a:rPr>
              <a:t>According to location info on the popular franchise forum </a:t>
            </a:r>
            <a:r>
              <a:rPr lang="en-US" sz="2000" b="0" i="0">
                <a:solidFill>
                  <a:schemeClr val="tx1">
                    <a:lumMod val="95000"/>
                  </a:schemeClr>
                </a:solidFill>
                <a:effectLst/>
                <a:latin typeface="Caslon Doric"/>
                <a:hlinkClick r:id="rId2" tooltip="(opens new window)">
                  <a:extLst>
                    <a:ext uri="{A12FA001-AC4F-418D-AE19-62706E023703}">
                      <ahyp:hlinkClr xmlns:ahyp="http://schemas.microsoft.com/office/drawing/2018/hyperlinkcolor" val="tx"/>
                    </a:ext>
                  </a:extLst>
                </a:hlinkClick>
              </a:rPr>
              <a:t>Serebii</a:t>
            </a:r>
            <a:r>
              <a:rPr lang="en-US" sz="2000" b="0" i="0">
                <a:solidFill>
                  <a:schemeClr val="tx1">
                    <a:lumMod val="95000"/>
                  </a:schemeClr>
                </a:solidFill>
                <a:effectLst/>
                <a:latin typeface="Caslon Doric"/>
              </a:rPr>
              <a:t>, Tauros can only be caught in North America, Mr. Mime can only be caught in Europe, Farfetch’d is only available in Asia, and Kangaskhan is exclusive to Australia.</a:t>
            </a:r>
          </a:p>
          <a:p>
            <a:endParaRPr lang="en-CA">
              <a:solidFill>
                <a:schemeClr val="tx2">
                  <a:lumMod val="90000"/>
                  <a:alpha val="60000"/>
                </a:schemeClr>
              </a:solidFill>
            </a:endParaRPr>
          </a:p>
        </p:txBody>
      </p:sp>
      <p:pic>
        <p:nvPicPr>
          <p:cNvPr id="1026" name="Picture 2" descr="Image">
            <a:extLst>
              <a:ext uri="{FF2B5EF4-FFF2-40B4-BE49-F238E27FC236}">
                <a16:creationId xmlns:a16="http://schemas.microsoft.com/office/drawing/2014/main" id="{42B374C2-4890-85D7-50F0-7CEC834B4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942" y="1560294"/>
            <a:ext cx="58293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34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FAC24703-5AAD-B360-5539-0FA97B765A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25488"/>
            <a:ext cx="12192000" cy="5407025"/>
          </a:xfrm>
          <a:prstGeom prst="rect">
            <a:avLst/>
          </a:prstGeom>
        </p:spPr>
      </p:pic>
    </p:spTree>
    <p:extLst>
      <p:ext uri="{BB962C8B-B14F-4D97-AF65-F5344CB8AC3E}">
        <p14:creationId xmlns:p14="http://schemas.microsoft.com/office/powerpoint/2010/main" val="286978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385C3-E788-8E16-0750-56FE7980629F}"/>
              </a:ext>
            </a:extLst>
          </p:cNvPr>
          <p:cNvSpPr>
            <a:spLocks noGrp="1"/>
          </p:cNvSpPr>
          <p:nvPr>
            <p:ph type="title"/>
          </p:nvPr>
        </p:nvSpPr>
        <p:spPr>
          <a:xfrm>
            <a:off x="511785" y="207352"/>
            <a:ext cx="11091600" cy="1332000"/>
          </a:xfrm>
        </p:spPr>
        <p:txBody>
          <a:bodyPr/>
          <a:lstStyle/>
          <a:p>
            <a:r>
              <a:rPr lang="en-US"/>
              <a:t>Mapping Pokemon</a:t>
            </a:r>
          </a:p>
        </p:txBody>
      </p:sp>
      <p:pic>
        <p:nvPicPr>
          <p:cNvPr id="3" name="Picture 3" descr="Map&#10;&#10;Description automatically generated">
            <a:extLst>
              <a:ext uri="{FF2B5EF4-FFF2-40B4-BE49-F238E27FC236}">
                <a16:creationId xmlns:a16="http://schemas.microsoft.com/office/drawing/2014/main" id="{DF300DF7-E3F1-0BB3-41DF-5EFDDE4A6D4D}"/>
              </a:ext>
            </a:extLst>
          </p:cNvPr>
          <p:cNvPicPr>
            <a:picLocks noChangeAspect="1"/>
          </p:cNvPicPr>
          <p:nvPr/>
        </p:nvPicPr>
        <p:blipFill>
          <a:blip r:embed="rId2"/>
          <a:stretch>
            <a:fillRect/>
          </a:stretch>
        </p:blipFill>
        <p:spPr>
          <a:xfrm>
            <a:off x="9106370" y="1362544"/>
            <a:ext cx="2743200" cy="2225842"/>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78594F86-9552-0520-BD9A-6B0C52AF443C}"/>
              </a:ext>
            </a:extLst>
          </p:cNvPr>
          <p:cNvPicPr>
            <a:picLocks noChangeAspect="1"/>
          </p:cNvPicPr>
          <p:nvPr/>
        </p:nvPicPr>
        <p:blipFill>
          <a:blip r:embed="rId3"/>
          <a:stretch>
            <a:fillRect/>
          </a:stretch>
        </p:blipFill>
        <p:spPr>
          <a:xfrm>
            <a:off x="273944" y="928379"/>
            <a:ext cx="5755451" cy="5588263"/>
          </a:xfrm>
          <a:prstGeom prst="rect">
            <a:avLst/>
          </a:prstGeom>
        </p:spPr>
      </p:pic>
      <p:pic>
        <p:nvPicPr>
          <p:cNvPr id="6" name="Picture 6" descr="A picture containing text, vector graphics&#10;&#10;Description automatically generated">
            <a:extLst>
              <a:ext uri="{FF2B5EF4-FFF2-40B4-BE49-F238E27FC236}">
                <a16:creationId xmlns:a16="http://schemas.microsoft.com/office/drawing/2014/main" id="{1D813EF5-872B-96D1-789D-7E69AF43F1D5}"/>
              </a:ext>
            </a:extLst>
          </p:cNvPr>
          <p:cNvPicPr>
            <a:picLocks noChangeAspect="1"/>
          </p:cNvPicPr>
          <p:nvPr/>
        </p:nvPicPr>
        <p:blipFill>
          <a:blip r:embed="rId4"/>
          <a:stretch>
            <a:fillRect/>
          </a:stretch>
        </p:blipFill>
        <p:spPr>
          <a:xfrm>
            <a:off x="6228080" y="1176383"/>
            <a:ext cx="2743200" cy="2351314"/>
          </a:xfrm>
          <a:prstGeom prst="rect">
            <a:avLst/>
          </a:prstGeom>
        </p:spPr>
      </p:pic>
      <p:sp>
        <p:nvSpPr>
          <p:cNvPr id="7" name="TextBox 6">
            <a:extLst>
              <a:ext uri="{FF2B5EF4-FFF2-40B4-BE49-F238E27FC236}">
                <a16:creationId xmlns:a16="http://schemas.microsoft.com/office/drawing/2014/main" id="{CF7E93D6-7E33-DC49-AAEF-F8485FE921E2}"/>
              </a:ext>
            </a:extLst>
          </p:cNvPr>
          <p:cNvSpPr txBox="1"/>
          <p:nvPr/>
        </p:nvSpPr>
        <p:spPr>
          <a:xfrm>
            <a:off x="6471920" y="3911599"/>
            <a:ext cx="526288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5"/>
              </a:rPr>
              <a:t>Niantic tweets</a:t>
            </a:r>
            <a:endParaRPr lang="en-US"/>
          </a:p>
          <a:p>
            <a:r>
              <a:rPr lang="en-US">
                <a:ea typeface="+mn-lt"/>
                <a:cs typeface="+mn-lt"/>
              </a:rPr>
              <a:t>The Pokémon that are born from eggs have been switched up.</a:t>
            </a:r>
            <a:endParaRPr lang="en-US"/>
          </a:p>
          <a:p>
            <a:r>
              <a:rPr lang="en-US">
                <a:ea typeface="+mn-lt"/>
                <a:cs typeface="+mn-lt"/>
              </a:rPr>
              <a:t>Pidgey, </a:t>
            </a:r>
            <a:r>
              <a:rPr lang="en-US" err="1">
                <a:ea typeface="+mn-lt"/>
                <a:cs typeface="+mn-lt"/>
              </a:rPr>
              <a:t>Rattata</a:t>
            </a:r>
            <a:r>
              <a:rPr lang="en-US">
                <a:ea typeface="+mn-lt"/>
                <a:cs typeface="+mn-lt"/>
              </a:rPr>
              <a:t>, and </a:t>
            </a:r>
            <a:r>
              <a:rPr lang="en-US" err="1">
                <a:ea typeface="+mn-lt"/>
                <a:cs typeface="+mn-lt"/>
              </a:rPr>
              <a:t>Zubat</a:t>
            </a:r>
            <a:r>
              <a:rPr lang="en-US">
                <a:ea typeface="+mn-lt"/>
                <a:cs typeface="+mn-lt"/>
              </a:rPr>
              <a:t> were previously more commonly found but eventually got  tweaked .. Why??</a:t>
            </a:r>
            <a:endParaRPr lang="en-US"/>
          </a:p>
          <a:p>
            <a:pPr algn="l"/>
            <a:endParaRPr lang="en-US"/>
          </a:p>
        </p:txBody>
      </p:sp>
    </p:spTree>
    <p:extLst>
      <p:ext uri="{BB962C8B-B14F-4D97-AF65-F5344CB8AC3E}">
        <p14:creationId xmlns:p14="http://schemas.microsoft.com/office/powerpoint/2010/main" val="375883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385C3-E788-8E16-0750-56FE7980629F}"/>
              </a:ext>
            </a:extLst>
          </p:cNvPr>
          <p:cNvSpPr>
            <a:spLocks noGrp="1"/>
          </p:cNvSpPr>
          <p:nvPr>
            <p:ph type="title"/>
          </p:nvPr>
        </p:nvSpPr>
        <p:spPr>
          <a:xfrm>
            <a:off x="511785" y="207352"/>
            <a:ext cx="11091600" cy="1332000"/>
          </a:xfrm>
        </p:spPr>
        <p:txBody>
          <a:bodyPr/>
          <a:lstStyle/>
          <a:p>
            <a:r>
              <a:rPr lang="en-US"/>
              <a:t>Mapping Pokemon</a:t>
            </a:r>
          </a:p>
        </p:txBody>
      </p:sp>
      <p:sp>
        <p:nvSpPr>
          <p:cNvPr id="8" name="TextBox 7">
            <a:extLst>
              <a:ext uri="{FF2B5EF4-FFF2-40B4-BE49-F238E27FC236}">
                <a16:creationId xmlns:a16="http://schemas.microsoft.com/office/drawing/2014/main" id="{EDCAE7E0-BD31-386F-5325-2F37FB0E4E11}"/>
              </a:ext>
            </a:extLst>
          </p:cNvPr>
          <p:cNvSpPr txBox="1"/>
          <p:nvPr/>
        </p:nvSpPr>
        <p:spPr>
          <a:xfrm>
            <a:off x="243840" y="1666240"/>
            <a:ext cx="265176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B5840"/>
                </a:solidFill>
                <a:latin typeface="GuardianTextEgyptian"/>
              </a:rPr>
              <a:t>T</a:t>
            </a:r>
            <a:r>
              <a:rPr lang="en-US" sz="1200">
                <a:solidFill>
                  <a:srgbClr val="6B5840"/>
                </a:solidFill>
                <a:latin typeface="GuardianTextEgyptian"/>
              </a:rPr>
              <a:t>he game was first launched on July 6, 2016. </a:t>
            </a:r>
          </a:p>
          <a:p>
            <a:endParaRPr lang="en-US" sz="1200">
              <a:solidFill>
                <a:srgbClr val="6B5840"/>
              </a:solidFill>
              <a:latin typeface="GuardianTextEgyptian"/>
            </a:endParaRPr>
          </a:p>
          <a:p>
            <a:r>
              <a:rPr lang="en-US" sz="1200">
                <a:solidFill>
                  <a:srgbClr val="6B5840"/>
                </a:solidFill>
                <a:latin typeface="GuardianTextEgyptian"/>
              </a:rPr>
              <a:t>Game Freak, the company that first developed Pokémon, didn’t always make video games. </a:t>
            </a:r>
          </a:p>
          <a:p>
            <a:r>
              <a:rPr lang="en-US" sz="1200">
                <a:solidFill>
                  <a:srgbClr val="6B5840"/>
                </a:solidFill>
                <a:latin typeface="GuardianTextEgyptian"/>
              </a:rPr>
              <a:t>When it began, in the 1980s, it was actually a video game magazine. </a:t>
            </a:r>
          </a:p>
          <a:p>
            <a:endParaRPr lang="en-CA" sz="1200"/>
          </a:p>
          <a:p>
            <a:r>
              <a:rPr lang="en-US" sz="1200">
                <a:solidFill>
                  <a:srgbClr val="6B5840"/>
                </a:solidFill>
                <a:latin typeface="GuardianTextEgyptian"/>
              </a:rPr>
              <a:t>In the first week alone, Pokémon Go sent up Nintendo’s stock through the roof by adding $7.5 billion to the company’s market value</a:t>
            </a:r>
          </a:p>
          <a:p>
            <a:endParaRPr lang="en-CA" sz="1200"/>
          </a:p>
          <a:p>
            <a:r>
              <a:rPr lang="en-US" sz="1200" err="1">
                <a:solidFill>
                  <a:srgbClr val="6B5840"/>
                </a:solidFill>
                <a:latin typeface="GuardianTextEgyptian"/>
              </a:rPr>
              <a:t>Pokemon</a:t>
            </a:r>
            <a:r>
              <a:rPr lang="en-US" sz="1200">
                <a:solidFill>
                  <a:srgbClr val="6B5840"/>
                </a:solidFill>
                <a:latin typeface="GuardianTextEgyptian"/>
              </a:rPr>
              <a:t> Go sold millions and in a month $200 million in revenue</a:t>
            </a:r>
          </a:p>
        </p:txBody>
      </p:sp>
      <p:pic>
        <p:nvPicPr>
          <p:cNvPr id="9" name="Picture 9" descr="Graphical user interface, application&#10;&#10;Description automatically generated">
            <a:extLst>
              <a:ext uri="{FF2B5EF4-FFF2-40B4-BE49-F238E27FC236}">
                <a16:creationId xmlns:a16="http://schemas.microsoft.com/office/drawing/2014/main" id="{3D45366F-4279-4ACC-023B-975736C18164}"/>
              </a:ext>
            </a:extLst>
          </p:cNvPr>
          <p:cNvPicPr>
            <a:picLocks noChangeAspect="1"/>
          </p:cNvPicPr>
          <p:nvPr/>
        </p:nvPicPr>
        <p:blipFill>
          <a:blip r:embed="rId2"/>
          <a:stretch>
            <a:fillRect/>
          </a:stretch>
        </p:blipFill>
        <p:spPr>
          <a:xfrm>
            <a:off x="2895849" y="1087120"/>
            <a:ext cx="2295662" cy="3972560"/>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402217D4-5568-943B-E353-B4D3825E2A74}"/>
              </a:ext>
            </a:extLst>
          </p:cNvPr>
          <p:cNvPicPr>
            <a:picLocks noChangeAspect="1"/>
          </p:cNvPicPr>
          <p:nvPr/>
        </p:nvPicPr>
        <p:blipFill>
          <a:blip r:embed="rId3"/>
          <a:stretch>
            <a:fillRect/>
          </a:stretch>
        </p:blipFill>
        <p:spPr>
          <a:xfrm>
            <a:off x="4785736" y="3492684"/>
            <a:ext cx="2032000" cy="3299187"/>
          </a:xfrm>
          <a:prstGeom prst="rect">
            <a:avLst/>
          </a:prstGeom>
        </p:spPr>
      </p:pic>
      <p:pic>
        <p:nvPicPr>
          <p:cNvPr id="11" name="Picture 11">
            <a:extLst>
              <a:ext uri="{FF2B5EF4-FFF2-40B4-BE49-F238E27FC236}">
                <a16:creationId xmlns:a16="http://schemas.microsoft.com/office/drawing/2014/main" id="{A7FED711-39E9-5E21-4610-FF89816D7A7B}"/>
              </a:ext>
            </a:extLst>
          </p:cNvPr>
          <p:cNvPicPr>
            <a:picLocks noChangeAspect="1"/>
          </p:cNvPicPr>
          <p:nvPr/>
        </p:nvPicPr>
        <p:blipFill>
          <a:blip r:embed="rId4"/>
          <a:stretch>
            <a:fillRect/>
          </a:stretch>
        </p:blipFill>
        <p:spPr>
          <a:xfrm>
            <a:off x="6922723" y="424933"/>
            <a:ext cx="5136068" cy="5804558"/>
          </a:xfrm>
          <a:prstGeom prst="rect">
            <a:avLst/>
          </a:prstGeom>
        </p:spPr>
      </p:pic>
      <p:pic>
        <p:nvPicPr>
          <p:cNvPr id="12" name="Picture 12" descr="A picture containing text&#10;&#10;Description automatically generated">
            <a:extLst>
              <a:ext uri="{FF2B5EF4-FFF2-40B4-BE49-F238E27FC236}">
                <a16:creationId xmlns:a16="http://schemas.microsoft.com/office/drawing/2014/main" id="{62EB5F42-A6AB-3C5F-542D-52C60BE9F6E9}"/>
              </a:ext>
            </a:extLst>
          </p:cNvPr>
          <p:cNvPicPr>
            <a:picLocks noChangeAspect="1"/>
          </p:cNvPicPr>
          <p:nvPr/>
        </p:nvPicPr>
        <p:blipFill>
          <a:blip r:embed="rId5"/>
          <a:stretch>
            <a:fillRect/>
          </a:stretch>
        </p:blipFill>
        <p:spPr>
          <a:xfrm>
            <a:off x="243205" y="4901565"/>
            <a:ext cx="2419350" cy="1809750"/>
          </a:xfrm>
          <a:prstGeom prst="rect">
            <a:avLst/>
          </a:prstGeom>
        </p:spPr>
      </p:pic>
    </p:spTree>
    <p:extLst>
      <p:ext uri="{BB962C8B-B14F-4D97-AF65-F5344CB8AC3E}">
        <p14:creationId xmlns:p14="http://schemas.microsoft.com/office/powerpoint/2010/main" val="2214318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D10A5-1F62-CDA5-D350-CA844AC54B0E}"/>
              </a:ext>
            </a:extLst>
          </p:cNvPr>
          <p:cNvSpPr>
            <a:spLocks noGrp="1"/>
          </p:cNvSpPr>
          <p:nvPr>
            <p:ph type="title"/>
          </p:nvPr>
        </p:nvSpPr>
        <p:spPr/>
        <p:txBody>
          <a:bodyPr/>
          <a:lstStyle/>
          <a:p>
            <a:r>
              <a:rPr lang="en-US"/>
              <a:t>Mapping Pokemon</a:t>
            </a:r>
          </a:p>
        </p:txBody>
      </p:sp>
      <p:pic>
        <p:nvPicPr>
          <p:cNvPr id="4" name="Picture 3">
            <a:extLst>
              <a:ext uri="{FF2B5EF4-FFF2-40B4-BE49-F238E27FC236}">
                <a16:creationId xmlns:a16="http://schemas.microsoft.com/office/drawing/2014/main" id="{A8B1909F-2150-DA56-AC0E-5E5F03A63A04}"/>
              </a:ext>
            </a:extLst>
          </p:cNvPr>
          <p:cNvPicPr>
            <a:picLocks noChangeAspect="1"/>
          </p:cNvPicPr>
          <p:nvPr/>
        </p:nvPicPr>
        <p:blipFill>
          <a:blip r:embed="rId2"/>
          <a:stretch>
            <a:fillRect/>
          </a:stretch>
        </p:blipFill>
        <p:spPr>
          <a:xfrm>
            <a:off x="193040" y="1426972"/>
            <a:ext cx="8757920" cy="5141976"/>
          </a:xfrm>
          <a:prstGeom prst="rect">
            <a:avLst/>
          </a:prstGeom>
        </p:spPr>
      </p:pic>
      <p:sp>
        <p:nvSpPr>
          <p:cNvPr id="6" name="TextBox 1">
            <a:extLst>
              <a:ext uri="{FF2B5EF4-FFF2-40B4-BE49-F238E27FC236}">
                <a16:creationId xmlns:a16="http://schemas.microsoft.com/office/drawing/2014/main" id="{D5027815-FA0E-E7A1-0289-770BDD37A3D3}"/>
              </a:ext>
            </a:extLst>
          </p:cNvPr>
          <p:cNvSpPr txBox="1"/>
          <p:nvPr/>
        </p:nvSpPr>
        <p:spPr>
          <a:xfrm>
            <a:off x="9255760" y="1666240"/>
            <a:ext cx="2743200" cy="48013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atin typeface="Calibri"/>
              </a:rPr>
              <a:t>Take away: </a:t>
            </a:r>
          </a:p>
          <a:p>
            <a:endParaRPr lang="en-CA"/>
          </a:p>
          <a:p>
            <a:endParaRPr lang="en-CA">
              <a:latin typeface="Avenir Next LT Pro"/>
            </a:endParaRPr>
          </a:p>
          <a:p>
            <a:r>
              <a:rPr lang="en-CA">
                <a:latin typeface="Calibri"/>
              </a:rPr>
              <a:t>Augmented reality</a:t>
            </a:r>
            <a:endParaRPr lang="en-CA">
              <a:latin typeface="Calibri"/>
              <a:cs typeface="Calibri"/>
            </a:endParaRPr>
          </a:p>
          <a:p>
            <a:r>
              <a:rPr lang="en-US">
                <a:latin typeface="Calibri"/>
              </a:rPr>
              <a:t>A combination of digital and physical worlds, interactions made in real time, and accurate 3D identification of virtual and real objects.</a:t>
            </a:r>
            <a:endParaRPr lang="en-US">
              <a:latin typeface="Calibri"/>
              <a:cs typeface="Calibri"/>
            </a:endParaRPr>
          </a:p>
          <a:p>
            <a:endParaRPr lang="en-US">
              <a:latin typeface="Calibri"/>
              <a:cs typeface="Calibri"/>
            </a:endParaRPr>
          </a:p>
          <a:p>
            <a:endParaRPr lang="en-US">
              <a:latin typeface="Calibri"/>
              <a:cs typeface="Calibri"/>
            </a:endParaRPr>
          </a:p>
          <a:p>
            <a:r>
              <a:rPr lang="en-US">
                <a:latin typeface="Calibri"/>
                <a:cs typeface="Calibri"/>
              </a:rPr>
              <a:t>Future....</a:t>
            </a:r>
          </a:p>
          <a:p>
            <a:endParaRPr lang="en-CA">
              <a:solidFill>
                <a:srgbClr val="FFFFFF"/>
              </a:solidFill>
              <a:latin typeface="Avenir Next LT Pro"/>
            </a:endParaRPr>
          </a:p>
          <a:p>
            <a:endParaRPr lang="en-CA">
              <a:solidFill>
                <a:srgbClr val="FFFFFF"/>
              </a:solidFill>
              <a:latin typeface="Avenir Next LT Pro"/>
            </a:endParaRPr>
          </a:p>
          <a:p>
            <a:endParaRPr lang="en-CA">
              <a:solidFill>
                <a:srgbClr val="FFFFFF"/>
              </a:solidFill>
              <a:latin typeface="Avenir Next LT Pro"/>
            </a:endParaRPr>
          </a:p>
          <a:p>
            <a:r>
              <a:rPr lang="en-US">
                <a:solidFill>
                  <a:srgbClr val="202124"/>
                </a:solidFill>
                <a:latin typeface="Google Sans"/>
              </a:rPr>
              <a:t>And…..the future</a:t>
            </a:r>
          </a:p>
        </p:txBody>
      </p:sp>
    </p:spTree>
    <p:extLst>
      <p:ext uri="{BB962C8B-B14F-4D97-AF65-F5344CB8AC3E}">
        <p14:creationId xmlns:p14="http://schemas.microsoft.com/office/powerpoint/2010/main" val="31909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Logo&#10;&#10;Description automatically generated">
            <a:extLst>
              <a:ext uri="{FF2B5EF4-FFF2-40B4-BE49-F238E27FC236}">
                <a16:creationId xmlns:a16="http://schemas.microsoft.com/office/drawing/2014/main" id="{994FAFC3-E138-4F31-0AEB-6B68ED93621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080000">
            <a:off x="456808" y="162146"/>
            <a:ext cx="8264471" cy="4244216"/>
          </a:xfrm>
          <a:prstGeom prst="rect">
            <a:avLst/>
          </a:prstGeom>
        </p:spPr>
      </p:pic>
      <p:pic>
        <p:nvPicPr>
          <p:cNvPr id="8" name="Picture 8" descr="A picture containing lamp&#10;&#10;Description automatically generated">
            <a:extLst>
              <a:ext uri="{FF2B5EF4-FFF2-40B4-BE49-F238E27FC236}">
                <a16:creationId xmlns:a16="http://schemas.microsoft.com/office/drawing/2014/main" id="{01AD603D-17E9-2009-DD61-789FEA8E45B6}"/>
              </a:ext>
            </a:extLst>
          </p:cNvPr>
          <p:cNvPicPr>
            <a:picLocks noChangeAspect="1"/>
          </p:cNvPicPr>
          <p:nvPr/>
        </p:nvPicPr>
        <p:blipFill>
          <a:blip r:embed="rId5"/>
          <a:stretch>
            <a:fillRect/>
          </a:stretch>
        </p:blipFill>
        <p:spPr>
          <a:xfrm>
            <a:off x="7391400" y="3429629"/>
            <a:ext cx="3975846" cy="3211096"/>
          </a:xfrm>
          <a:prstGeom prst="rect">
            <a:avLst/>
          </a:prstGeom>
        </p:spPr>
      </p:pic>
      <p:sp>
        <p:nvSpPr>
          <p:cNvPr id="3" name="TextBox 2">
            <a:extLst>
              <a:ext uri="{FF2B5EF4-FFF2-40B4-BE49-F238E27FC236}">
                <a16:creationId xmlns:a16="http://schemas.microsoft.com/office/drawing/2014/main" id="{13C53F02-9C13-0C41-5857-08B081400D2B}"/>
              </a:ext>
            </a:extLst>
          </p:cNvPr>
          <p:cNvSpPr txBox="1"/>
          <p:nvPr/>
        </p:nvSpPr>
        <p:spPr>
          <a:xfrm>
            <a:off x="3212352" y="4691529"/>
            <a:ext cx="40789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Thank you!!</a:t>
            </a:r>
            <a:br>
              <a:rPr lang="en-US"/>
            </a:br>
            <a:br>
              <a:rPr lang="en-US"/>
            </a:br>
            <a:r>
              <a:rPr lang="en-US"/>
              <a:t>Any Questions??</a:t>
            </a:r>
          </a:p>
        </p:txBody>
      </p:sp>
    </p:spTree>
    <p:extLst>
      <p:ext uri="{BB962C8B-B14F-4D97-AF65-F5344CB8AC3E}">
        <p14:creationId xmlns:p14="http://schemas.microsoft.com/office/powerpoint/2010/main" val="176087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EFB33-A930-D240-1D8A-46E66078E5BF}"/>
              </a:ext>
            </a:extLst>
          </p:cNvPr>
          <p:cNvSpPr>
            <a:spLocks noGrp="1"/>
          </p:cNvSpPr>
          <p:nvPr>
            <p:ph type="ctrTitle"/>
          </p:nvPr>
        </p:nvSpPr>
        <p:spPr>
          <a:xfrm>
            <a:off x="311073" y="-260683"/>
            <a:ext cx="7344851" cy="1376977"/>
          </a:xfrm>
        </p:spPr>
        <p:txBody>
          <a:bodyPr vert="horz" wrap="square" lIns="0" tIns="0" rIns="0" bIns="0" rtlCol="0" anchor="b" anchorCtr="0">
            <a:noAutofit/>
          </a:bodyPr>
          <a:lstStyle/>
          <a:p>
            <a:r>
              <a:rPr lang="en-CA" sz="4800" b="1"/>
              <a:t>Pokémon Game Analysis</a:t>
            </a:r>
          </a:p>
        </p:txBody>
      </p:sp>
      <p:sp>
        <p:nvSpPr>
          <p:cNvPr id="3" name="Subtitle 2">
            <a:extLst>
              <a:ext uri="{FF2B5EF4-FFF2-40B4-BE49-F238E27FC236}">
                <a16:creationId xmlns:a16="http://schemas.microsoft.com/office/drawing/2014/main" id="{3C28F372-2F17-BC55-B42A-6B69873601A5}"/>
              </a:ext>
            </a:extLst>
          </p:cNvPr>
          <p:cNvSpPr>
            <a:spLocks noGrp="1"/>
          </p:cNvSpPr>
          <p:nvPr>
            <p:ph type="subTitle" idx="1"/>
          </p:nvPr>
        </p:nvSpPr>
        <p:spPr>
          <a:xfrm>
            <a:off x="518892" y="1786729"/>
            <a:ext cx="5442515" cy="3480153"/>
          </a:xfrm>
        </p:spPr>
        <p:txBody>
          <a:bodyPr vert="horz" wrap="square" lIns="0" tIns="0" rIns="0" bIns="0" rtlCol="0" anchor="t">
            <a:noAutofit/>
          </a:bodyPr>
          <a:lstStyle/>
          <a:p>
            <a:r>
              <a:rPr lang="en-CA" sz="2800" b="1">
                <a:ea typeface="+mn-lt"/>
                <a:cs typeface="+mn-lt"/>
              </a:rPr>
              <a:t>Project 3 - Team 12: </a:t>
            </a:r>
            <a:endParaRPr lang="en-US" sz="2800" b="1">
              <a:solidFill>
                <a:srgbClr val="FFFFFF">
                  <a:alpha val="80000"/>
                </a:srgbClr>
              </a:solidFill>
            </a:endParaRPr>
          </a:p>
          <a:p>
            <a:pPr marL="342900" indent="-342900">
              <a:buChar char="•"/>
            </a:pPr>
            <a:r>
              <a:rPr lang="en-CA" err="1">
                <a:ea typeface="+mn-lt"/>
                <a:cs typeface="+mn-lt"/>
              </a:rPr>
              <a:t>Andreza</a:t>
            </a:r>
            <a:r>
              <a:rPr lang="en-CA">
                <a:ea typeface="+mn-lt"/>
                <a:cs typeface="+mn-lt"/>
              </a:rPr>
              <a:t> dos Santos </a:t>
            </a:r>
            <a:endParaRPr lang="en-CA">
              <a:solidFill>
                <a:srgbClr val="FFFFFF">
                  <a:alpha val="80000"/>
                </a:srgbClr>
              </a:solidFill>
            </a:endParaRPr>
          </a:p>
          <a:p>
            <a:pPr marL="342900" indent="-342900">
              <a:buChar char="•"/>
            </a:pPr>
            <a:r>
              <a:rPr lang="en-CA">
                <a:ea typeface="+mn-lt"/>
                <a:cs typeface="+mn-lt"/>
              </a:rPr>
              <a:t>Prabha Shankar</a:t>
            </a:r>
            <a:endParaRPr lang="en-CA">
              <a:solidFill>
                <a:srgbClr val="FFFFFF">
                  <a:alpha val="80000"/>
                </a:srgbClr>
              </a:solidFill>
            </a:endParaRPr>
          </a:p>
          <a:p>
            <a:pPr marL="342900" indent="-342900">
              <a:buChar char="•"/>
            </a:pPr>
            <a:r>
              <a:rPr lang="en-CA">
                <a:ea typeface="+mn-lt"/>
                <a:cs typeface="+mn-lt"/>
              </a:rPr>
              <a:t>Hinna Ahmad</a:t>
            </a:r>
            <a:endParaRPr lang="en-CA">
              <a:solidFill>
                <a:srgbClr val="FFFFFF">
                  <a:alpha val="80000"/>
                </a:srgbClr>
              </a:solidFill>
            </a:endParaRPr>
          </a:p>
          <a:p>
            <a:pPr marL="342900" indent="-342900">
              <a:buChar char="•"/>
            </a:pPr>
            <a:r>
              <a:rPr lang="en-CA">
                <a:ea typeface="+mn-lt"/>
                <a:cs typeface="+mn-lt"/>
              </a:rPr>
              <a:t>Anjali Sagar</a:t>
            </a:r>
            <a:endParaRPr lang="en-CA">
              <a:solidFill>
                <a:srgbClr val="FFFFFF">
                  <a:alpha val="80000"/>
                </a:srgbClr>
              </a:solidFill>
            </a:endParaRPr>
          </a:p>
          <a:p>
            <a:pPr marL="342900" indent="-342900">
              <a:lnSpc>
                <a:spcPct val="90000"/>
              </a:lnSpc>
              <a:buChar char="•"/>
            </a:pPr>
            <a:r>
              <a:rPr lang="en-CA" i="1">
                <a:ea typeface="+mn-lt"/>
                <a:cs typeface="+mn-lt"/>
              </a:rPr>
              <a:t>Instructor: Abdo</a:t>
            </a:r>
          </a:p>
          <a:p>
            <a:pPr marL="342900" indent="-342900">
              <a:lnSpc>
                <a:spcPct val="90000"/>
              </a:lnSpc>
              <a:buChar char="•"/>
            </a:pPr>
            <a:endParaRPr lang="en-CA" i="1">
              <a:solidFill>
                <a:srgbClr val="FFFFFF">
                  <a:alpha val="80000"/>
                </a:srgbClr>
              </a:solidFill>
            </a:endParaRPr>
          </a:p>
          <a:p>
            <a:pPr>
              <a:lnSpc>
                <a:spcPct val="90000"/>
              </a:lnSpc>
            </a:pPr>
            <a:endParaRPr lang="en-CA">
              <a:ea typeface="+mn-lt"/>
              <a:cs typeface="+mn-lt"/>
            </a:endParaRPr>
          </a:p>
        </p:txBody>
      </p:sp>
      <p:pic>
        <p:nvPicPr>
          <p:cNvPr id="1026" name="Picture 2" descr="Pokemon Png Image - Pokemon Character No Background, Transparent Png -  kindpng">
            <a:extLst>
              <a:ext uri="{FF2B5EF4-FFF2-40B4-BE49-F238E27FC236}">
                <a16:creationId xmlns:a16="http://schemas.microsoft.com/office/drawing/2014/main" id="{33663206-670C-EA54-F0B3-F9404757E6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43" r="1" b="12394"/>
          <a:stretch/>
        </p:blipFill>
        <p:spPr bwMode="auto">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1045" name="Group 1044">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1046" name="Freeform: Shape 1045">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7" name="Oval 1046">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49" name="Oval 1048">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112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00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400"/>
                                        <p:tgtEl>
                                          <p:spTgt spid="3">
                                            <p:txEl>
                                              <p:pRg st="4" end="4"/>
                                            </p:txEl>
                                          </p:spTgt>
                                        </p:tgtEl>
                                      </p:cBhvr>
                                    </p:animEffect>
                                  </p:childTnLst>
                                </p:cTn>
                              </p:par>
                              <p:par>
                                <p:cTn id="28" presetID="10" presetClass="entr" presetSubtype="0" fill="hold" grpId="0" nodeType="withEffect">
                                  <p:stCondLst>
                                    <p:cond delay="1000"/>
                                  </p:stCondLst>
                                  <p:iterate type="lt">
                                    <p:tmPct val="10000"/>
                                  </p:iterate>
                                  <p:childTnLst>
                                    <p:set>
                                      <p:cBhvr>
                                        <p:cTn id="29" dur="1" fill="hold">
                                          <p:stCondLst>
                                            <p:cond delay="0"/>
                                          </p:stCondLst>
                                        </p:cTn>
                                        <p:tgtEl>
                                          <p:spTgt spid="2"/>
                                        </p:tgtEl>
                                        <p:attrNameLst>
                                          <p:attrName>style.visibility</p:attrName>
                                        </p:attrNameLst>
                                      </p:cBhvr>
                                      <p:to>
                                        <p:strVal val="visible"/>
                                      </p:to>
                                    </p:set>
                                    <p:animEffect transition="in" filter="fade">
                                      <p:cBhvr>
                                        <p:cTn id="30" dur="4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2000"/>
                                  </p:stCondLst>
                                  <p:iterate type="lt">
                                    <p:tmPct val="10000"/>
                                  </p:iterate>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4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D3B82-AD34-E799-E253-1C11AAA8FDA0}"/>
              </a:ext>
            </a:extLst>
          </p:cNvPr>
          <p:cNvSpPr>
            <a:spLocks noGrp="1"/>
          </p:cNvSpPr>
          <p:nvPr>
            <p:ph type="title"/>
          </p:nvPr>
        </p:nvSpPr>
        <p:spPr>
          <a:xfrm>
            <a:off x="498312" y="265496"/>
            <a:ext cx="9440806" cy="983607"/>
          </a:xfrm>
        </p:spPr>
        <p:txBody>
          <a:bodyPr wrap="square" anchor="b">
            <a:normAutofit/>
          </a:bodyPr>
          <a:lstStyle/>
          <a:p>
            <a:r>
              <a:rPr lang="en-US">
                <a:ea typeface="+mj-lt"/>
                <a:cs typeface="+mj-lt"/>
              </a:rPr>
              <a:t>Objective of the project</a:t>
            </a:r>
            <a:endParaRPr lang="en-US"/>
          </a:p>
        </p:txBody>
      </p:sp>
      <p:grpSp>
        <p:nvGrpSpPr>
          <p:cNvPr id="18" name="Group 11">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3"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636CA173-9EC6-31D4-9552-90BDB0F43957}"/>
              </a:ext>
            </a:extLst>
          </p:cNvPr>
          <p:cNvSpPr>
            <a:spLocks noGrp="1"/>
          </p:cNvSpPr>
          <p:nvPr>
            <p:ph idx="1"/>
          </p:nvPr>
        </p:nvSpPr>
        <p:spPr>
          <a:xfrm>
            <a:off x="498311" y="1521168"/>
            <a:ext cx="10386738" cy="961354"/>
          </a:xfrm>
        </p:spPr>
        <p:txBody>
          <a:bodyPr vert="horz" lIns="0" tIns="0" rIns="0" bIns="0" rtlCol="0" anchor="t">
            <a:normAutofit/>
          </a:bodyPr>
          <a:lstStyle/>
          <a:p>
            <a:pPr marL="0" indent="0">
              <a:buNone/>
            </a:pPr>
            <a:r>
              <a:rPr lang="en-CA" sz="1600">
                <a:ea typeface="+mn-lt"/>
                <a:cs typeface="+mn-lt"/>
              </a:rPr>
              <a:t>In 2016 Niantic in collaboration with Nintendo has launched a mobile game called Pokémon Go. The objective of this project is analyze some particularise of this game which has been downloaded over 1 billion times and named “Best Mobile Game” by the Game Developers Choice Awards and “Best App of the Year” by TechCrunch.</a:t>
            </a:r>
            <a:endParaRPr lang="en-CA" sz="1600"/>
          </a:p>
        </p:txBody>
      </p:sp>
      <p:pic>
        <p:nvPicPr>
          <p:cNvPr id="4" name="Picture 4" descr="Logo&#10;&#10;Description automatically generated">
            <a:extLst>
              <a:ext uri="{FF2B5EF4-FFF2-40B4-BE49-F238E27FC236}">
                <a16:creationId xmlns:a16="http://schemas.microsoft.com/office/drawing/2014/main" id="{EC91921C-F565-086A-3B7A-610F773BE4F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1020000">
            <a:off x="6591192" y="4157628"/>
            <a:ext cx="5482155" cy="2017083"/>
          </a:xfrm>
          <a:custGeom>
            <a:avLst/>
            <a:gdLst/>
            <a:ahLst/>
            <a:cxnLst/>
            <a:rect l="l" t="t" r="r" b="b"/>
            <a:pathLst>
              <a:path w="7090237" h="5759451">
                <a:moveTo>
                  <a:pt x="0" y="0"/>
                </a:moveTo>
                <a:lnTo>
                  <a:pt x="7090237" y="0"/>
                </a:lnTo>
                <a:lnTo>
                  <a:pt x="7090237" y="5759451"/>
                </a:lnTo>
                <a:lnTo>
                  <a:pt x="0" y="5759451"/>
                </a:lnTo>
                <a:close/>
              </a:path>
            </a:pathLst>
          </a:custGeom>
        </p:spPr>
      </p:pic>
      <p:sp>
        <p:nvSpPr>
          <p:cNvPr id="5" name="TextBox 4">
            <a:extLst>
              <a:ext uri="{FF2B5EF4-FFF2-40B4-BE49-F238E27FC236}">
                <a16:creationId xmlns:a16="http://schemas.microsoft.com/office/drawing/2014/main" id="{83E2D267-7E8D-DFAD-E5BE-A252C220A954}"/>
              </a:ext>
            </a:extLst>
          </p:cNvPr>
          <p:cNvSpPr txBox="1"/>
          <p:nvPr/>
        </p:nvSpPr>
        <p:spPr>
          <a:xfrm>
            <a:off x="9575579" y="6657945"/>
            <a:ext cx="261642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8" name="Title 1">
            <a:extLst>
              <a:ext uri="{FF2B5EF4-FFF2-40B4-BE49-F238E27FC236}">
                <a16:creationId xmlns:a16="http://schemas.microsoft.com/office/drawing/2014/main" id="{3E8AE18A-3FB5-E719-817E-A2B6196F7FE9}"/>
              </a:ext>
            </a:extLst>
          </p:cNvPr>
          <p:cNvSpPr txBox="1">
            <a:spLocks/>
          </p:cNvSpPr>
          <p:nvPr/>
        </p:nvSpPr>
        <p:spPr>
          <a:xfrm>
            <a:off x="498312" y="2420116"/>
            <a:ext cx="9440806" cy="983607"/>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a:ea typeface="+mj-lt"/>
                <a:cs typeface="+mj-lt"/>
              </a:rPr>
              <a:t>Major Questions</a:t>
            </a:r>
            <a:endParaRPr lang="en-US"/>
          </a:p>
        </p:txBody>
      </p:sp>
      <p:sp>
        <p:nvSpPr>
          <p:cNvPr id="19" name="Content Placeholder 2">
            <a:extLst>
              <a:ext uri="{FF2B5EF4-FFF2-40B4-BE49-F238E27FC236}">
                <a16:creationId xmlns:a16="http://schemas.microsoft.com/office/drawing/2014/main" id="{F471D79B-6130-BA29-2F4B-D7C2F03E9CF8}"/>
              </a:ext>
            </a:extLst>
          </p:cNvPr>
          <p:cNvSpPr txBox="1">
            <a:spLocks/>
          </p:cNvSpPr>
          <p:nvPr/>
        </p:nvSpPr>
        <p:spPr>
          <a:xfrm>
            <a:off x="498311" y="3633747"/>
            <a:ext cx="6723882" cy="2590457"/>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CA" sz="1600">
                <a:ea typeface="+mn-lt"/>
                <a:cs typeface="+mn-lt"/>
              </a:rPr>
              <a:t>- How to help first time players to know more about Pokémon character?</a:t>
            </a:r>
            <a:endParaRPr lang="en-US"/>
          </a:p>
          <a:p>
            <a:pPr>
              <a:buNone/>
            </a:pPr>
            <a:r>
              <a:rPr lang="en-CA" sz="1600">
                <a:ea typeface="+mn-lt"/>
                <a:cs typeface="+mn-lt"/>
              </a:rPr>
              <a:t>- How to help players choose the best Pokémon for a battle?</a:t>
            </a:r>
            <a:endParaRPr lang="en-CA"/>
          </a:p>
          <a:p>
            <a:pPr>
              <a:buNone/>
            </a:pPr>
            <a:r>
              <a:rPr lang="en-CA" sz="1600">
                <a:ea typeface="+mn-lt"/>
                <a:cs typeface="+mn-lt"/>
              </a:rPr>
              <a:t>- How many types of Pokémon exist? Is there difference between Generations? </a:t>
            </a:r>
            <a:endParaRPr lang="en-CA">
              <a:ea typeface="+mn-lt"/>
              <a:cs typeface="+mn-lt"/>
            </a:endParaRPr>
          </a:p>
          <a:p>
            <a:pPr>
              <a:buNone/>
            </a:pPr>
            <a:r>
              <a:rPr lang="en-CA" sz="1600">
                <a:ea typeface="+mn-lt"/>
                <a:cs typeface="+mn-lt"/>
              </a:rPr>
              <a:t>- Is the weather reflecting the type of Pokémon that shows up? </a:t>
            </a:r>
            <a:endParaRPr lang="en-CA"/>
          </a:p>
          <a:p>
            <a:pPr marL="0" indent="0">
              <a:buNone/>
            </a:pPr>
            <a:r>
              <a:rPr lang="en-CA" sz="1600">
                <a:ea typeface="+mn-lt"/>
                <a:cs typeface="+mn-lt"/>
              </a:rPr>
              <a:t>- Which areas each Pokémon most likely would appear?</a:t>
            </a:r>
            <a:endParaRPr lang="en-CA"/>
          </a:p>
        </p:txBody>
      </p:sp>
    </p:spTree>
    <p:extLst>
      <p:ext uri="{BB962C8B-B14F-4D97-AF65-F5344CB8AC3E}">
        <p14:creationId xmlns:p14="http://schemas.microsoft.com/office/powerpoint/2010/main" val="223034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Freeform: Shape 4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4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5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6" name="Group 5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5" name="Freeform: Shape 5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Oval 5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5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385C3-E788-8E16-0750-56FE7980629F}"/>
              </a:ext>
            </a:extLst>
          </p:cNvPr>
          <p:cNvSpPr>
            <a:spLocks noGrp="1"/>
          </p:cNvSpPr>
          <p:nvPr>
            <p:ph type="title"/>
          </p:nvPr>
        </p:nvSpPr>
        <p:spPr>
          <a:xfrm>
            <a:off x="550863" y="549275"/>
            <a:ext cx="5437187" cy="2224234"/>
          </a:xfrm>
        </p:spPr>
        <p:txBody>
          <a:bodyPr vert="horz" wrap="square" lIns="0" tIns="0" rIns="0" bIns="0" rtlCol="0" anchor="b" anchorCtr="0">
            <a:normAutofit/>
          </a:bodyPr>
          <a:lstStyle/>
          <a:p>
            <a:r>
              <a:rPr lang="en-US">
                <a:latin typeface="Amasis MT Pro Black"/>
              </a:rPr>
              <a:t>Pokemon cards</a:t>
            </a:r>
            <a:endParaRPr lang="en-US"/>
          </a:p>
        </p:txBody>
      </p:sp>
      <p:sp>
        <p:nvSpPr>
          <p:cNvPr id="62" name="Oval 61">
            <a:extLst>
              <a:ext uri="{FF2B5EF4-FFF2-40B4-BE49-F238E27FC236}">
                <a16:creationId xmlns:a16="http://schemas.microsoft.com/office/drawing/2014/main" id="{BEBFBB3C-FA07-4A06-A8D8-D690F92A2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379CD7F5-589F-2336-422B-7024B91FA344}"/>
              </a:ext>
            </a:extLst>
          </p:cNvPr>
          <p:cNvSpPr>
            <a:spLocks noGrp="1"/>
          </p:cNvSpPr>
          <p:nvPr>
            <p:ph idx="1"/>
          </p:nvPr>
        </p:nvSpPr>
        <p:spPr>
          <a:xfrm>
            <a:off x="550863" y="3827610"/>
            <a:ext cx="5437187" cy="2265216"/>
          </a:xfrm>
        </p:spPr>
        <p:txBody>
          <a:bodyPr vert="horz" wrap="square" lIns="0" tIns="0" rIns="0" bIns="0" rtlCol="0" anchor="t">
            <a:normAutofit lnSpcReduction="10000"/>
          </a:bodyPr>
          <a:lstStyle/>
          <a:p>
            <a:pPr marL="0" indent="0">
              <a:lnSpc>
                <a:spcPct val="100000"/>
              </a:lnSpc>
              <a:buNone/>
            </a:pPr>
            <a:r>
              <a:rPr lang="en-US">
                <a:solidFill>
                  <a:srgbClr val="FFFFFF">
                    <a:alpha val="60000"/>
                  </a:srgbClr>
                </a:solidFill>
                <a:latin typeface="Amasis MT Pro Black"/>
              </a:rPr>
              <a:t>Let's take a look at some valuable and rare </a:t>
            </a:r>
            <a:r>
              <a:rPr lang="en-US" err="1">
                <a:solidFill>
                  <a:srgbClr val="FFFFFF">
                    <a:alpha val="60000"/>
                  </a:srgbClr>
                </a:solidFill>
                <a:latin typeface="Amasis MT Pro Black"/>
              </a:rPr>
              <a:t>pokemon</a:t>
            </a:r>
            <a:r>
              <a:rPr lang="en-US">
                <a:solidFill>
                  <a:srgbClr val="FFFFFF">
                    <a:alpha val="60000"/>
                  </a:srgbClr>
                </a:solidFill>
                <a:latin typeface="Amasis MT Pro Black"/>
              </a:rPr>
              <a:t> cards by their ID and types.</a:t>
            </a:r>
          </a:p>
          <a:p>
            <a:pPr marL="0" indent="0">
              <a:lnSpc>
                <a:spcPct val="100000"/>
              </a:lnSpc>
              <a:buNone/>
            </a:pPr>
            <a:endParaRPr lang="en-US">
              <a:solidFill>
                <a:srgbClr val="FFFFFF">
                  <a:alpha val="60000"/>
                </a:srgbClr>
              </a:solidFill>
              <a:latin typeface="Amasis MT Pro Black"/>
            </a:endParaRPr>
          </a:p>
          <a:p>
            <a:pPr marL="0" indent="0">
              <a:lnSpc>
                <a:spcPct val="100000"/>
              </a:lnSpc>
              <a:buNone/>
            </a:pPr>
            <a:r>
              <a:rPr lang="en-US" sz="1800">
                <a:solidFill>
                  <a:srgbClr val="FFFFFF">
                    <a:alpha val="60000"/>
                  </a:srgbClr>
                </a:solidFill>
                <a:latin typeface="Arial"/>
                <a:cs typeface="Arial"/>
              </a:rPr>
              <a:t>Api </a:t>
            </a:r>
            <a:r>
              <a:rPr lang="en-US" sz="1200">
                <a:solidFill>
                  <a:srgbClr val="FFFFFF">
                    <a:alpha val="60000"/>
                  </a:srgbClr>
                </a:solidFill>
                <a:latin typeface="Arial"/>
                <a:cs typeface="Arial"/>
              </a:rPr>
              <a:t>: </a:t>
            </a:r>
            <a:r>
              <a:rPr lang="en-US" sz="1600">
                <a:solidFill>
                  <a:srgbClr val="FFFFFF">
                    <a:alpha val="60000"/>
                  </a:srgbClr>
                </a:solidFill>
                <a:latin typeface="Arial"/>
                <a:cs typeface="Arial"/>
                <a:hlinkClick r:id="rId2"/>
              </a:rPr>
              <a:t>https://pokeapi.co/api/v2/pokemon/</a:t>
            </a:r>
            <a:endParaRPr lang="en-US" sz="1600">
              <a:solidFill>
                <a:srgbClr val="FFFFFF">
                  <a:alpha val="60000"/>
                </a:srgbClr>
              </a:solidFill>
              <a:latin typeface="Arial"/>
              <a:cs typeface="Arial"/>
            </a:endParaRPr>
          </a:p>
          <a:p>
            <a:pPr marL="0" indent="0">
              <a:lnSpc>
                <a:spcPct val="100000"/>
              </a:lnSpc>
              <a:buNone/>
            </a:pPr>
            <a:endParaRPr lang="en-US">
              <a:solidFill>
                <a:srgbClr val="FFFFFF">
                  <a:alpha val="60000"/>
                </a:srgbClr>
              </a:solidFill>
              <a:latin typeface="Amasis MT Pro Black"/>
            </a:endParaRPr>
          </a:p>
        </p:txBody>
      </p:sp>
      <p:pic>
        <p:nvPicPr>
          <p:cNvPr id="4" name="Picture 4" descr="Logo&#10;&#10;Description automatically generated">
            <a:extLst>
              <a:ext uri="{FF2B5EF4-FFF2-40B4-BE49-F238E27FC236}">
                <a16:creationId xmlns:a16="http://schemas.microsoft.com/office/drawing/2014/main" id="{C4B99884-6017-BAC6-B68C-8C2C53FF6452}"/>
              </a:ext>
            </a:extLst>
          </p:cNvPr>
          <p:cNvPicPr>
            <a:picLocks noChangeAspect="1"/>
          </p:cNvPicPr>
          <p:nvPr/>
        </p:nvPicPr>
        <p:blipFill>
          <a:blip r:embed="rId3"/>
          <a:stretch>
            <a:fillRect/>
          </a:stretch>
        </p:blipFill>
        <p:spPr>
          <a:xfrm>
            <a:off x="6805364" y="549275"/>
            <a:ext cx="4234362" cy="5761037"/>
          </a:xfrm>
          <a:custGeom>
            <a:avLst/>
            <a:gdLst/>
            <a:ahLst/>
            <a:cxnLst/>
            <a:rect l="l" t="t" r="r" b="b"/>
            <a:pathLst>
              <a:path w="5437187" h="5761037">
                <a:moveTo>
                  <a:pt x="0" y="0"/>
                </a:moveTo>
                <a:lnTo>
                  <a:pt x="5437187" y="0"/>
                </a:lnTo>
                <a:lnTo>
                  <a:pt x="5437187" y="5761037"/>
                </a:lnTo>
                <a:lnTo>
                  <a:pt x="0" y="5761037"/>
                </a:lnTo>
                <a:close/>
              </a:path>
            </a:pathLst>
          </a:custGeom>
        </p:spPr>
      </p:pic>
    </p:spTree>
    <p:extLst>
      <p:ext uri="{BB962C8B-B14F-4D97-AF65-F5344CB8AC3E}">
        <p14:creationId xmlns:p14="http://schemas.microsoft.com/office/powerpoint/2010/main" val="395520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2" name="Freeform: Shape 6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8" name="Group 6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9" name="Freeform: Shape 6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Oval 7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7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4" name="Rectangle 7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FE51CF1D-386D-7526-6975-C80229B95BDB}"/>
              </a:ext>
            </a:extLst>
          </p:cNvPr>
          <p:cNvPicPr>
            <a:picLocks noGrp="1" noChangeAspect="1"/>
          </p:cNvPicPr>
          <p:nvPr>
            <p:ph idx="1"/>
          </p:nvPr>
        </p:nvPicPr>
        <p:blipFill>
          <a:blip r:embed="rId2"/>
          <a:stretch>
            <a:fillRect/>
          </a:stretch>
        </p:blipFill>
        <p:spPr>
          <a:xfrm>
            <a:off x="53782" y="41612"/>
            <a:ext cx="12030774" cy="6813212"/>
          </a:xfrm>
        </p:spPr>
      </p:pic>
    </p:spTree>
    <p:extLst>
      <p:ext uri="{BB962C8B-B14F-4D97-AF65-F5344CB8AC3E}">
        <p14:creationId xmlns:p14="http://schemas.microsoft.com/office/powerpoint/2010/main" val="3486731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385C3-E788-8E16-0750-56FE7980629F}"/>
              </a:ext>
            </a:extLst>
          </p:cNvPr>
          <p:cNvSpPr>
            <a:spLocks noGrp="1"/>
          </p:cNvSpPr>
          <p:nvPr>
            <p:ph type="title"/>
          </p:nvPr>
        </p:nvSpPr>
        <p:spPr>
          <a:xfrm>
            <a:off x="444291" y="399863"/>
            <a:ext cx="3965174" cy="1049091"/>
          </a:xfrm>
        </p:spPr>
        <p:txBody>
          <a:bodyPr wrap="square" anchor="b">
            <a:normAutofit/>
          </a:bodyPr>
          <a:lstStyle/>
          <a:p>
            <a:pPr algn="ctr"/>
            <a:r>
              <a:rPr lang="en-US" b="1"/>
              <a:t>PokeDex</a:t>
            </a:r>
            <a:endParaRPr lang="en-US"/>
          </a:p>
        </p:txBody>
      </p:sp>
      <p:grpSp>
        <p:nvGrpSpPr>
          <p:cNvPr id="12" name="Group 11">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3"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379CD7F5-589F-2336-422B-7024B91FA344}"/>
              </a:ext>
            </a:extLst>
          </p:cNvPr>
          <p:cNvSpPr>
            <a:spLocks noGrp="1"/>
          </p:cNvSpPr>
          <p:nvPr>
            <p:ph idx="1"/>
          </p:nvPr>
        </p:nvSpPr>
        <p:spPr>
          <a:xfrm>
            <a:off x="302348" y="2101184"/>
            <a:ext cx="5566286" cy="1643326"/>
          </a:xfrm>
        </p:spPr>
        <p:txBody>
          <a:bodyPr vert="horz" wrap="square" lIns="0" tIns="0" rIns="0" bIns="0" rtlCol="0" anchor="t">
            <a:noAutofit/>
          </a:bodyPr>
          <a:lstStyle/>
          <a:p>
            <a:pPr marL="0" indent="0" algn="ctr">
              <a:spcBef>
                <a:spcPct val="0"/>
              </a:spcBef>
              <a:spcAft>
                <a:spcPts val="0"/>
              </a:spcAft>
              <a:buNone/>
            </a:pPr>
            <a:r>
              <a:rPr lang="en-US" sz="2800">
                <a:ea typeface="+mn-lt"/>
                <a:cs typeface="+mn-lt"/>
              </a:rPr>
              <a:t>Let's compare the HP, Attack, Defense, Speed of each Pokémon and be prepared for the battle.</a:t>
            </a:r>
            <a:endParaRPr lang="en-US" sz="2800">
              <a:solidFill>
                <a:srgbClr val="FFFFFF">
                  <a:alpha val="60000"/>
                </a:srgbClr>
              </a:solidFill>
            </a:endParaRPr>
          </a:p>
        </p:txBody>
      </p:sp>
      <p:pic>
        <p:nvPicPr>
          <p:cNvPr id="4" name="Picture 4">
            <a:extLst>
              <a:ext uri="{FF2B5EF4-FFF2-40B4-BE49-F238E27FC236}">
                <a16:creationId xmlns:a16="http://schemas.microsoft.com/office/drawing/2014/main" id="{7E4696FC-4F67-E3D9-9049-6DF2CC9701F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49328" y="830878"/>
            <a:ext cx="6296644" cy="5197638"/>
          </a:xfrm>
          <a:custGeom>
            <a:avLst/>
            <a:gdLst/>
            <a:ahLst/>
            <a:cxnLst/>
            <a:rect l="l" t="t" r="r" b="b"/>
            <a:pathLst>
              <a:path w="7090237" h="5759451">
                <a:moveTo>
                  <a:pt x="0" y="0"/>
                </a:moveTo>
                <a:lnTo>
                  <a:pt x="7090237" y="0"/>
                </a:lnTo>
                <a:lnTo>
                  <a:pt x="7090237" y="5759451"/>
                </a:lnTo>
                <a:lnTo>
                  <a:pt x="0" y="5759451"/>
                </a:lnTo>
                <a:close/>
              </a:path>
            </a:pathLst>
          </a:custGeom>
        </p:spPr>
      </p:pic>
      <p:sp>
        <p:nvSpPr>
          <p:cNvPr id="5" name="TextBox 4">
            <a:extLst>
              <a:ext uri="{FF2B5EF4-FFF2-40B4-BE49-F238E27FC236}">
                <a16:creationId xmlns:a16="http://schemas.microsoft.com/office/drawing/2014/main" id="{675E2E6B-AA03-000C-A6F0-D6E31C7D5F01}"/>
              </a:ext>
            </a:extLst>
          </p:cNvPr>
          <p:cNvSpPr txBox="1"/>
          <p:nvPr/>
        </p:nvSpPr>
        <p:spPr>
          <a:xfrm>
            <a:off x="9575579" y="6657945"/>
            <a:ext cx="261642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8" name="Content Placeholder 2">
            <a:extLst>
              <a:ext uri="{FF2B5EF4-FFF2-40B4-BE49-F238E27FC236}">
                <a16:creationId xmlns:a16="http://schemas.microsoft.com/office/drawing/2014/main" id="{1D9C17C1-34B4-BBC8-5717-0533A3931520}"/>
              </a:ext>
            </a:extLst>
          </p:cNvPr>
          <p:cNvSpPr txBox="1">
            <a:spLocks/>
          </p:cNvSpPr>
          <p:nvPr/>
        </p:nvSpPr>
        <p:spPr>
          <a:xfrm>
            <a:off x="301242" y="4625790"/>
            <a:ext cx="6908424" cy="1845520"/>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rgbClr val="FFFFFF">
                    <a:alpha val="60000"/>
                  </a:srgbClr>
                </a:solidFill>
              </a:rPr>
              <a:t>Notes:</a:t>
            </a:r>
          </a:p>
          <a:p>
            <a:pPr marL="0" indent="0">
              <a:buNone/>
            </a:pPr>
            <a:r>
              <a:rPr lang="en-US" sz="1400">
                <a:solidFill>
                  <a:srgbClr val="FFFFFF">
                    <a:alpha val="60000"/>
                  </a:srgbClr>
                </a:solidFill>
                <a:ea typeface="+mn-lt"/>
                <a:cs typeface="+mn-lt"/>
              </a:rPr>
              <a:t>API </a:t>
            </a:r>
            <a:r>
              <a:rPr lang="en-US" sz="1400">
                <a:ea typeface="+mn-lt"/>
                <a:cs typeface="+mn-lt"/>
                <a:hlinkClick r:id="rId6"/>
              </a:rPr>
              <a:t>https://pokeapi.co/</a:t>
            </a:r>
            <a:r>
              <a:rPr lang="en-US" sz="1400">
                <a:ea typeface="+mn-lt"/>
                <a:cs typeface="+mn-lt"/>
              </a:rPr>
              <a:t> </a:t>
            </a:r>
            <a:endParaRPr lang="en-US" sz="1400">
              <a:solidFill>
                <a:srgbClr val="FFFFFF">
                  <a:alpha val="60000"/>
                </a:srgbClr>
              </a:solidFill>
              <a:ea typeface="+mn-lt"/>
              <a:cs typeface="+mn-lt"/>
            </a:endParaRPr>
          </a:p>
          <a:p>
            <a:pPr marL="0" indent="0">
              <a:buNone/>
            </a:pPr>
            <a:r>
              <a:rPr lang="en-US" sz="1400">
                <a:ea typeface="+mn-lt"/>
                <a:cs typeface="+mn-lt"/>
              </a:rPr>
              <a:t>@import </a:t>
            </a:r>
            <a:r>
              <a:rPr lang="en-US" sz="1400">
                <a:ea typeface="+mn-lt"/>
                <a:cs typeface="+mn-lt"/>
                <a:hlinkClick r:id="rId7"/>
              </a:rPr>
              <a:t>https://fonts.googleapis.com/css?family=Muli&amp;display=swap</a:t>
            </a:r>
            <a:r>
              <a:rPr lang="en-US" sz="1400">
                <a:ea typeface="+mn-lt"/>
                <a:cs typeface="+mn-lt"/>
              </a:rPr>
              <a:t> </a:t>
            </a:r>
            <a:endParaRPr lang="en-US" sz="1400">
              <a:solidFill>
                <a:srgbClr val="FFFFFF">
                  <a:alpha val="60000"/>
                </a:srgbClr>
              </a:solidFill>
              <a:ea typeface="+mn-lt"/>
              <a:cs typeface="+mn-lt"/>
            </a:endParaRPr>
          </a:p>
          <a:p>
            <a:pPr>
              <a:buNone/>
            </a:pPr>
            <a:r>
              <a:rPr lang="en-US" sz="1400">
                <a:ea typeface="+mn-lt"/>
                <a:cs typeface="+mn-lt"/>
              </a:rPr>
              <a:t>@import </a:t>
            </a:r>
            <a:r>
              <a:rPr lang="en-US" sz="1400">
                <a:ea typeface="+mn-lt"/>
                <a:cs typeface="+mn-lt"/>
                <a:hlinkClick r:id="rId8"/>
              </a:rPr>
              <a:t>https://fonts.googleapis.com/css?family=Lato:300,400&amp;display=swap</a:t>
            </a:r>
            <a:r>
              <a:rPr lang="en-US" sz="1400">
                <a:ea typeface="+mn-lt"/>
                <a:cs typeface="+mn-lt"/>
              </a:rPr>
              <a:t> </a:t>
            </a:r>
            <a:endParaRPr lang="en-US" sz="1400">
              <a:solidFill>
                <a:srgbClr val="FFFFFF">
                  <a:alpha val="60000"/>
                </a:srgbClr>
              </a:solidFill>
            </a:endParaRPr>
          </a:p>
          <a:p>
            <a:pPr indent="0">
              <a:lnSpc>
                <a:spcPct val="100000"/>
              </a:lnSpc>
              <a:buNone/>
            </a:pPr>
            <a:endParaRPr lang="en-US" sz="1200">
              <a:solidFill>
                <a:srgbClr val="FFFFFF">
                  <a:alpha val="60000"/>
                </a:srgbClr>
              </a:solidFill>
            </a:endParaRPr>
          </a:p>
          <a:p>
            <a:pPr indent="0">
              <a:lnSpc>
                <a:spcPct val="100000"/>
              </a:lnSpc>
            </a:pPr>
            <a:endParaRPr lang="en-US" sz="1800">
              <a:solidFill>
                <a:srgbClr val="FFFFFF">
                  <a:alpha val="60000"/>
                </a:srgbClr>
              </a:solidFill>
              <a:ea typeface="+mn-lt"/>
              <a:cs typeface="+mn-lt"/>
            </a:endParaRPr>
          </a:p>
          <a:p>
            <a:pPr indent="0">
              <a:lnSpc>
                <a:spcPct val="100000"/>
              </a:lnSpc>
              <a:buFont typeface="Arial" panose="020B0604020202020204" pitchFamily="34" charset="0"/>
              <a:buChar char="•"/>
            </a:pPr>
            <a:endParaRPr lang="en-US" sz="1800">
              <a:solidFill>
                <a:srgbClr val="FFFFFF">
                  <a:alpha val="60000"/>
                </a:srgbClr>
              </a:solidFill>
            </a:endParaRPr>
          </a:p>
          <a:p>
            <a:pPr marL="0" indent="0" algn="ctr">
              <a:lnSpc>
                <a:spcPct val="100000"/>
              </a:lnSpc>
              <a:spcBef>
                <a:spcPct val="0"/>
              </a:spcBef>
              <a:spcAft>
                <a:spcPts val="0"/>
              </a:spcAft>
              <a:buNone/>
            </a:pPr>
            <a:endParaRPr lang="en-US" sz="2000">
              <a:solidFill>
                <a:srgbClr val="FFFFFF">
                  <a:alpha val="60000"/>
                </a:srgbClr>
              </a:solidFill>
            </a:endParaRPr>
          </a:p>
          <a:p>
            <a:pPr indent="0">
              <a:lnSpc>
                <a:spcPct val="100000"/>
              </a:lnSpc>
              <a:spcBef>
                <a:spcPct val="0"/>
              </a:spcBef>
              <a:spcAft>
                <a:spcPts val="0"/>
              </a:spcAft>
            </a:pPr>
            <a:endParaRPr lang="en-US" sz="1400">
              <a:solidFill>
                <a:srgbClr val="FFFFFF">
                  <a:alpha val="60000"/>
                </a:srgbClr>
              </a:solidFill>
            </a:endParaRPr>
          </a:p>
          <a:p>
            <a:pPr indent="0">
              <a:lnSpc>
                <a:spcPct val="100000"/>
              </a:lnSpc>
            </a:pPr>
            <a:endParaRPr lang="en-CA" sz="1400">
              <a:solidFill>
                <a:srgbClr val="FFFFFF">
                  <a:alpha val="60000"/>
                </a:srgbClr>
              </a:solidFill>
            </a:endParaRPr>
          </a:p>
        </p:txBody>
      </p:sp>
    </p:spTree>
    <p:extLst>
      <p:ext uri="{BB962C8B-B14F-4D97-AF65-F5344CB8AC3E}">
        <p14:creationId xmlns:p14="http://schemas.microsoft.com/office/powerpoint/2010/main" val="300906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3"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3">
            <a:extLst>
              <a:ext uri="{FF2B5EF4-FFF2-40B4-BE49-F238E27FC236}">
                <a16:creationId xmlns:a16="http://schemas.microsoft.com/office/drawing/2014/main" id="{AC0B9764-602B-A1CC-0786-4782E65F1C6D}"/>
              </a:ext>
            </a:extLst>
          </p:cNvPr>
          <p:cNvPicPr>
            <a:picLocks noChangeAspect="1"/>
          </p:cNvPicPr>
          <p:nvPr/>
        </p:nvPicPr>
        <p:blipFill>
          <a:blip r:embed="rId3"/>
          <a:stretch>
            <a:fillRect/>
          </a:stretch>
        </p:blipFill>
        <p:spPr>
          <a:xfrm>
            <a:off x="141891" y="82139"/>
            <a:ext cx="11902963" cy="6693720"/>
          </a:xfrm>
          <a:prstGeom prst="rect">
            <a:avLst/>
          </a:prstGeom>
        </p:spPr>
      </p:pic>
    </p:spTree>
    <p:extLst>
      <p:ext uri="{BB962C8B-B14F-4D97-AF65-F5344CB8AC3E}">
        <p14:creationId xmlns:p14="http://schemas.microsoft.com/office/powerpoint/2010/main" val="1780490359"/>
      </p:ext>
    </p:extLst>
  </p:cSld>
  <p:clrMapOvr>
    <a:masterClrMapping/>
  </p:clrMapOvr>
  <p:timing>
    <p:tnLst>
      <p:par>
        <p:cTn id="1" dur="indefinite" restart="never" nodeType="tmRoot">
          <p:childTnLst>
            <p:par>
              <p:cTn id="2"/>
            </p:par>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385C3-E788-8E16-0750-56FE7980629F}"/>
              </a:ext>
            </a:extLst>
          </p:cNvPr>
          <p:cNvSpPr>
            <a:spLocks noGrp="1"/>
          </p:cNvSpPr>
          <p:nvPr>
            <p:ph type="title"/>
          </p:nvPr>
        </p:nvSpPr>
        <p:spPr>
          <a:xfrm>
            <a:off x="696539" y="265496"/>
            <a:ext cx="4401353" cy="988863"/>
          </a:xfrm>
        </p:spPr>
        <p:txBody>
          <a:bodyPr wrap="square" anchor="b">
            <a:normAutofit/>
          </a:bodyPr>
          <a:lstStyle/>
          <a:p>
            <a:r>
              <a:rPr lang="en-US" b="1">
                <a:ea typeface="+mj-lt"/>
                <a:cs typeface="+mj-lt"/>
              </a:rPr>
              <a:t>Generations</a:t>
            </a:r>
            <a:endParaRPr lang="en-US"/>
          </a:p>
        </p:txBody>
      </p:sp>
      <p:grpSp>
        <p:nvGrpSpPr>
          <p:cNvPr id="12" name="Group 11">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3"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379CD7F5-589F-2336-422B-7024B91FA344}"/>
              </a:ext>
            </a:extLst>
          </p:cNvPr>
          <p:cNvSpPr>
            <a:spLocks noGrp="1"/>
          </p:cNvSpPr>
          <p:nvPr>
            <p:ph idx="1"/>
          </p:nvPr>
        </p:nvSpPr>
        <p:spPr>
          <a:xfrm>
            <a:off x="528373" y="1908287"/>
            <a:ext cx="3744456" cy="2493109"/>
          </a:xfrm>
        </p:spPr>
        <p:txBody>
          <a:bodyPr vert="horz" wrap="square" lIns="0" tIns="0" rIns="0" bIns="0" rtlCol="0" anchor="t">
            <a:noAutofit/>
          </a:bodyPr>
          <a:lstStyle/>
          <a:p>
            <a:pPr indent="0">
              <a:lnSpc>
                <a:spcPct val="100000"/>
              </a:lnSpc>
            </a:pPr>
            <a:r>
              <a:rPr lang="en-US" sz="1800">
                <a:solidFill>
                  <a:srgbClr val="FFFFFF">
                    <a:alpha val="60000"/>
                  </a:srgbClr>
                </a:solidFill>
              </a:rPr>
              <a:t>1996–1998: First generation</a:t>
            </a:r>
          </a:p>
          <a:p>
            <a:pPr indent="0">
              <a:lnSpc>
                <a:spcPct val="100000"/>
              </a:lnSpc>
            </a:pPr>
            <a:r>
              <a:rPr lang="en-US" sz="1800">
                <a:solidFill>
                  <a:srgbClr val="FFFFFF">
                    <a:alpha val="60000"/>
                  </a:srgbClr>
                </a:solidFill>
                <a:ea typeface="+mn-lt"/>
                <a:cs typeface="+mn-lt"/>
              </a:rPr>
              <a:t>1999–2001</a:t>
            </a:r>
            <a:r>
              <a:rPr lang="en-US" sz="1800">
                <a:solidFill>
                  <a:srgbClr val="FFFFFF">
                    <a:alpha val="60000"/>
                  </a:srgbClr>
                </a:solidFill>
              </a:rPr>
              <a:t>: Second generation</a:t>
            </a:r>
            <a:endParaRPr lang="en-US"/>
          </a:p>
          <a:p>
            <a:pPr indent="0">
              <a:lnSpc>
                <a:spcPct val="100000"/>
              </a:lnSpc>
            </a:pPr>
            <a:r>
              <a:rPr lang="en-US" sz="1800">
                <a:solidFill>
                  <a:srgbClr val="FFFFFF">
                    <a:alpha val="60000"/>
                  </a:srgbClr>
                </a:solidFill>
              </a:rPr>
              <a:t>2002–2005: Third generation</a:t>
            </a:r>
          </a:p>
          <a:p>
            <a:pPr indent="0">
              <a:lnSpc>
                <a:spcPct val="100000"/>
              </a:lnSpc>
            </a:pPr>
            <a:r>
              <a:rPr lang="en-US" sz="1800">
                <a:solidFill>
                  <a:srgbClr val="FFFFFF">
                    <a:alpha val="60000"/>
                  </a:srgbClr>
                </a:solidFill>
              </a:rPr>
              <a:t>2006–2009: Fourth generation</a:t>
            </a:r>
          </a:p>
          <a:p>
            <a:pPr indent="0">
              <a:lnSpc>
                <a:spcPct val="100000"/>
              </a:lnSpc>
            </a:pPr>
            <a:r>
              <a:rPr lang="en-US" sz="1800">
                <a:solidFill>
                  <a:srgbClr val="FFFFFF">
                    <a:alpha val="60000"/>
                  </a:srgbClr>
                </a:solidFill>
                <a:ea typeface="+mn-lt"/>
                <a:cs typeface="+mn-lt"/>
              </a:rPr>
              <a:t>2010–2012: Fifth generation</a:t>
            </a:r>
            <a:endParaRPr lang="en-US" sz="1800">
              <a:solidFill>
                <a:srgbClr val="FFFFFF">
                  <a:alpha val="60000"/>
                </a:srgbClr>
              </a:solidFill>
            </a:endParaRPr>
          </a:p>
          <a:p>
            <a:pPr indent="0">
              <a:lnSpc>
                <a:spcPct val="100000"/>
              </a:lnSpc>
            </a:pPr>
            <a:endParaRPr lang="en-US" sz="1800">
              <a:solidFill>
                <a:srgbClr val="FFFFFF">
                  <a:alpha val="60000"/>
                </a:srgbClr>
              </a:solidFill>
            </a:endParaRPr>
          </a:p>
          <a:p>
            <a:pPr indent="0">
              <a:lnSpc>
                <a:spcPct val="100000"/>
              </a:lnSpc>
            </a:pPr>
            <a:endParaRPr lang="en-US" sz="1800">
              <a:solidFill>
                <a:srgbClr val="FFFFFF">
                  <a:alpha val="60000"/>
                </a:srgbClr>
              </a:solidFill>
              <a:ea typeface="+mn-lt"/>
              <a:cs typeface="+mn-lt"/>
            </a:endParaRPr>
          </a:p>
          <a:p>
            <a:pPr marL="0" indent="0" algn="ctr">
              <a:lnSpc>
                <a:spcPct val="100000"/>
              </a:lnSpc>
              <a:spcBef>
                <a:spcPct val="0"/>
              </a:spcBef>
              <a:spcAft>
                <a:spcPts val="0"/>
              </a:spcAft>
              <a:buNone/>
            </a:pPr>
            <a:endParaRPr lang="en-US" sz="2000">
              <a:solidFill>
                <a:srgbClr val="FFFFFF">
                  <a:alpha val="60000"/>
                </a:srgbClr>
              </a:solidFill>
            </a:endParaRPr>
          </a:p>
          <a:p>
            <a:pPr indent="0">
              <a:lnSpc>
                <a:spcPct val="100000"/>
              </a:lnSpc>
              <a:spcBef>
                <a:spcPct val="0"/>
              </a:spcBef>
              <a:spcAft>
                <a:spcPts val="0"/>
              </a:spcAft>
            </a:pPr>
            <a:endParaRPr lang="en-US" sz="1400">
              <a:solidFill>
                <a:srgbClr val="FFFFFF">
                  <a:alpha val="60000"/>
                </a:srgbClr>
              </a:solidFill>
            </a:endParaRPr>
          </a:p>
          <a:p>
            <a:pPr indent="0">
              <a:lnSpc>
                <a:spcPct val="100000"/>
              </a:lnSpc>
            </a:pPr>
            <a:endParaRPr lang="en-CA" sz="1400">
              <a:solidFill>
                <a:srgbClr val="FFFFFF">
                  <a:alpha val="60000"/>
                </a:srgbClr>
              </a:solidFill>
            </a:endParaRPr>
          </a:p>
        </p:txBody>
      </p:sp>
      <p:sp>
        <p:nvSpPr>
          <p:cNvPr id="8" name="Content Placeholder 2">
            <a:extLst>
              <a:ext uri="{FF2B5EF4-FFF2-40B4-BE49-F238E27FC236}">
                <a16:creationId xmlns:a16="http://schemas.microsoft.com/office/drawing/2014/main" id="{8686434E-A500-4321-62E9-788C1E6EC896}"/>
              </a:ext>
            </a:extLst>
          </p:cNvPr>
          <p:cNvSpPr txBox="1">
            <a:spLocks/>
          </p:cNvSpPr>
          <p:nvPr/>
        </p:nvSpPr>
        <p:spPr>
          <a:xfrm>
            <a:off x="4548579" y="1908287"/>
            <a:ext cx="4164870" cy="2046420"/>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pPr>
            <a:r>
              <a:rPr lang="en-US" sz="1800">
                <a:solidFill>
                  <a:srgbClr val="FFFFFF">
                    <a:alpha val="60000"/>
                  </a:srgbClr>
                </a:solidFill>
              </a:rPr>
              <a:t>2013–2015: Sixth generation</a:t>
            </a:r>
            <a:endParaRPr lang="en-US"/>
          </a:p>
          <a:p>
            <a:pPr indent="0">
              <a:lnSpc>
                <a:spcPct val="100000"/>
              </a:lnSpc>
            </a:pPr>
            <a:r>
              <a:rPr lang="en-US" sz="1800">
                <a:solidFill>
                  <a:srgbClr val="FFFFFF">
                    <a:alpha val="60000"/>
                  </a:srgbClr>
                </a:solidFill>
              </a:rPr>
              <a:t>2016–2018: Seventh generation</a:t>
            </a:r>
          </a:p>
          <a:p>
            <a:pPr indent="0">
              <a:lnSpc>
                <a:spcPct val="100000"/>
              </a:lnSpc>
            </a:pPr>
            <a:r>
              <a:rPr lang="en-US" sz="1800">
                <a:solidFill>
                  <a:srgbClr val="FFFFFF">
                    <a:alpha val="60000"/>
                  </a:srgbClr>
                </a:solidFill>
              </a:rPr>
              <a:t>2019–2021: Eighth </a:t>
            </a:r>
            <a:r>
              <a:rPr lang="en-US" sz="1800">
                <a:ea typeface="+mn-lt"/>
                <a:cs typeface="+mn-lt"/>
              </a:rPr>
              <a:t>generation</a:t>
            </a:r>
            <a:endParaRPr lang="en-US" sz="1800">
              <a:solidFill>
                <a:srgbClr val="FFFFFF">
                  <a:alpha val="60000"/>
                </a:srgbClr>
              </a:solidFill>
            </a:endParaRPr>
          </a:p>
          <a:p>
            <a:pPr indent="0">
              <a:lnSpc>
                <a:spcPct val="100000"/>
              </a:lnSpc>
            </a:pPr>
            <a:r>
              <a:rPr lang="en-US" sz="1800">
                <a:solidFill>
                  <a:srgbClr val="FFFFFF">
                    <a:alpha val="60000"/>
                  </a:srgbClr>
                </a:solidFill>
              </a:rPr>
              <a:t>2022–present: Ninth generation</a:t>
            </a:r>
          </a:p>
          <a:p>
            <a:pPr indent="0">
              <a:lnSpc>
                <a:spcPct val="100000"/>
              </a:lnSpc>
            </a:pPr>
            <a:endParaRPr lang="en-US" sz="1800">
              <a:solidFill>
                <a:srgbClr val="FFFFFF">
                  <a:alpha val="60000"/>
                </a:srgbClr>
              </a:solidFill>
            </a:endParaRPr>
          </a:p>
          <a:p>
            <a:pPr marL="0" indent="0" algn="ctr">
              <a:lnSpc>
                <a:spcPct val="100000"/>
              </a:lnSpc>
              <a:spcBef>
                <a:spcPct val="0"/>
              </a:spcBef>
              <a:spcAft>
                <a:spcPts val="0"/>
              </a:spcAft>
              <a:buFont typeface="Arial" panose="020B0604020202020204" pitchFamily="34" charset="0"/>
              <a:buNone/>
            </a:pPr>
            <a:endParaRPr lang="en-US" sz="2000">
              <a:solidFill>
                <a:srgbClr val="FFFFFF">
                  <a:alpha val="60000"/>
                </a:srgbClr>
              </a:solidFill>
              <a:ea typeface="+mn-lt"/>
              <a:cs typeface="+mn-lt"/>
            </a:endParaRPr>
          </a:p>
          <a:p>
            <a:pPr indent="0">
              <a:lnSpc>
                <a:spcPct val="100000"/>
              </a:lnSpc>
              <a:spcBef>
                <a:spcPct val="0"/>
              </a:spcBef>
              <a:spcAft>
                <a:spcPts val="0"/>
              </a:spcAft>
            </a:pPr>
            <a:endParaRPr lang="en-US" sz="1400">
              <a:solidFill>
                <a:srgbClr val="FFFFFF">
                  <a:alpha val="60000"/>
                </a:srgbClr>
              </a:solidFill>
            </a:endParaRPr>
          </a:p>
          <a:p>
            <a:pPr indent="0">
              <a:lnSpc>
                <a:spcPct val="100000"/>
              </a:lnSpc>
            </a:pPr>
            <a:endParaRPr lang="en-CA" sz="1400">
              <a:solidFill>
                <a:srgbClr val="FFFFFF">
                  <a:alpha val="60000"/>
                </a:srgbClr>
              </a:solidFill>
            </a:endParaRPr>
          </a:p>
        </p:txBody>
      </p:sp>
      <p:sp>
        <p:nvSpPr>
          <p:cNvPr id="11" name="Content Placeholder 2">
            <a:extLst>
              <a:ext uri="{FF2B5EF4-FFF2-40B4-BE49-F238E27FC236}">
                <a16:creationId xmlns:a16="http://schemas.microsoft.com/office/drawing/2014/main" id="{96BF4D46-86EB-D120-0E43-2C1F87EF508D}"/>
              </a:ext>
            </a:extLst>
          </p:cNvPr>
          <p:cNvSpPr txBox="1">
            <a:spLocks/>
          </p:cNvSpPr>
          <p:nvPr/>
        </p:nvSpPr>
        <p:spPr>
          <a:xfrm>
            <a:off x="527258" y="4864723"/>
            <a:ext cx="5713764" cy="1522639"/>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None/>
            </a:pPr>
            <a:r>
              <a:rPr lang="en-US" sz="1400" b="1">
                <a:solidFill>
                  <a:srgbClr val="FFFFFF">
                    <a:alpha val="60000"/>
                  </a:srgbClr>
                </a:solidFill>
              </a:rPr>
              <a:t>Notes:</a:t>
            </a:r>
          </a:p>
          <a:p>
            <a:pPr indent="0">
              <a:lnSpc>
                <a:spcPct val="100000"/>
              </a:lnSpc>
              <a:buNone/>
            </a:pPr>
            <a:r>
              <a:rPr lang="en-US" sz="1400">
                <a:solidFill>
                  <a:srgbClr val="FFFFFF">
                    <a:alpha val="60000"/>
                  </a:srgbClr>
                </a:solidFill>
              </a:rPr>
              <a:t>Our data is up to 6th Generation</a:t>
            </a:r>
            <a:endParaRPr lang="en-US" sz="1400">
              <a:solidFill>
                <a:srgbClr val="FFFFFF">
                  <a:alpha val="60000"/>
                </a:srgbClr>
              </a:solidFill>
              <a:ea typeface="+mn-lt"/>
              <a:cs typeface="+mn-lt"/>
            </a:endParaRPr>
          </a:p>
          <a:p>
            <a:pPr indent="0">
              <a:lnSpc>
                <a:spcPct val="100000"/>
              </a:lnSpc>
              <a:buNone/>
            </a:pPr>
            <a:r>
              <a:rPr lang="en-US" sz="1400">
                <a:ea typeface="+mn-lt"/>
                <a:cs typeface="+mn-lt"/>
              </a:rPr>
              <a:t>@import </a:t>
            </a:r>
            <a:r>
              <a:rPr lang="en-US" sz="1400">
                <a:ea typeface="+mn-lt"/>
                <a:cs typeface="+mn-lt"/>
                <a:hlinkClick r:id="rId3"/>
              </a:rPr>
              <a:t>https://unpkg.com/open-props/open-props.min.css</a:t>
            </a:r>
            <a:endParaRPr lang="en-US" sz="1400">
              <a:solidFill>
                <a:srgbClr val="FFFFFF">
                  <a:alpha val="60000"/>
                </a:srgbClr>
              </a:solidFill>
              <a:ea typeface="+mn-lt"/>
              <a:cs typeface="+mn-lt"/>
            </a:endParaRPr>
          </a:p>
          <a:p>
            <a:pPr indent="0">
              <a:lnSpc>
                <a:spcPct val="100000"/>
              </a:lnSpc>
              <a:buNone/>
            </a:pPr>
            <a:r>
              <a:rPr lang="en-US" sz="1400">
                <a:ea typeface="+mn-lt"/>
                <a:cs typeface="+mn-lt"/>
              </a:rPr>
              <a:t>@import </a:t>
            </a:r>
            <a:r>
              <a:rPr lang="en-US" sz="1400">
                <a:ea typeface="+mn-lt"/>
                <a:cs typeface="+mn-lt"/>
                <a:hlinkClick r:id="rId4"/>
              </a:rPr>
              <a:t>https://unpkg.com/open-props/normalize.min.css</a:t>
            </a:r>
            <a:endParaRPr lang="en-US" sz="1400">
              <a:solidFill>
                <a:srgbClr val="FFFFFF">
                  <a:alpha val="60000"/>
                </a:srgbClr>
              </a:solidFill>
            </a:endParaRPr>
          </a:p>
          <a:p>
            <a:pPr indent="0">
              <a:lnSpc>
                <a:spcPct val="100000"/>
              </a:lnSpc>
              <a:buNone/>
            </a:pPr>
            <a:endParaRPr lang="en-US" sz="1200">
              <a:solidFill>
                <a:srgbClr val="FFFFFF">
                  <a:alpha val="60000"/>
                </a:srgbClr>
              </a:solidFill>
            </a:endParaRPr>
          </a:p>
          <a:p>
            <a:pPr indent="0">
              <a:lnSpc>
                <a:spcPct val="100000"/>
              </a:lnSpc>
            </a:pPr>
            <a:endParaRPr lang="en-US" sz="1800">
              <a:solidFill>
                <a:srgbClr val="FFFFFF">
                  <a:alpha val="60000"/>
                </a:srgbClr>
              </a:solidFill>
              <a:ea typeface="+mn-lt"/>
              <a:cs typeface="+mn-lt"/>
            </a:endParaRPr>
          </a:p>
          <a:p>
            <a:pPr indent="0">
              <a:lnSpc>
                <a:spcPct val="100000"/>
              </a:lnSpc>
              <a:buFont typeface="Arial" panose="020B0604020202020204" pitchFamily="34" charset="0"/>
              <a:buChar char="•"/>
            </a:pPr>
            <a:endParaRPr lang="en-US" sz="1800">
              <a:solidFill>
                <a:srgbClr val="FFFFFF">
                  <a:alpha val="60000"/>
                </a:srgbClr>
              </a:solidFill>
            </a:endParaRPr>
          </a:p>
          <a:p>
            <a:pPr marL="0" indent="0" algn="ctr">
              <a:lnSpc>
                <a:spcPct val="100000"/>
              </a:lnSpc>
              <a:spcBef>
                <a:spcPct val="0"/>
              </a:spcBef>
              <a:spcAft>
                <a:spcPts val="0"/>
              </a:spcAft>
              <a:buNone/>
            </a:pPr>
            <a:endParaRPr lang="en-US" sz="2000">
              <a:solidFill>
                <a:srgbClr val="FFFFFF">
                  <a:alpha val="60000"/>
                </a:srgbClr>
              </a:solidFill>
            </a:endParaRPr>
          </a:p>
          <a:p>
            <a:pPr indent="0">
              <a:lnSpc>
                <a:spcPct val="100000"/>
              </a:lnSpc>
              <a:spcBef>
                <a:spcPct val="0"/>
              </a:spcBef>
              <a:spcAft>
                <a:spcPts val="0"/>
              </a:spcAft>
            </a:pPr>
            <a:endParaRPr lang="en-US" sz="1400">
              <a:solidFill>
                <a:srgbClr val="FFFFFF">
                  <a:alpha val="60000"/>
                </a:srgbClr>
              </a:solidFill>
            </a:endParaRPr>
          </a:p>
          <a:p>
            <a:pPr indent="0">
              <a:lnSpc>
                <a:spcPct val="100000"/>
              </a:lnSpc>
            </a:pPr>
            <a:endParaRPr lang="en-CA" sz="1400">
              <a:solidFill>
                <a:srgbClr val="FFFFFF">
                  <a:alpha val="60000"/>
                </a:srgbClr>
              </a:solidFill>
            </a:endParaRPr>
          </a:p>
        </p:txBody>
      </p:sp>
      <p:pic>
        <p:nvPicPr>
          <p:cNvPr id="16" name="Picture 17" descr="Text&#10;&#10;Description automatically generated">
            <a:extLst>
              <a:ext uri="{FF2B5EF4-FFF2-40B4-BE49-F238E27FC236}">
                <a16:creationId xmlns:a16="http://schemas.microsoft.com/office/drawing/2014/main" id="{4B20C675-CA6C-1ED7-0593-A884376EDEC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rot="20820000">
            <a:off x="6774788" y="3701837"/>
            <a:ext cx="5150067" cy="2429674"/>
          </a:xfrm>
          <a:prstGeom prst="rect">
            <a:avLst/>
          </a:prstGeom>
        </p:spPr>
      </p:pic>
    </p:spTree>
    <p:extLst>
      <p:ext uri="{BB962C8B-B14F-4D97-AF65-F5344CB8AC3E}">
        <p14:creationId xmlns:p14="http://schemas.microsoft.com/office/powerpoint/2010/main" val="2819210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3"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3">
            <a:extLst>
              <a:ext uri="{FF2B5EF4-FFF2-40B4-BE49-F238E27FC236}">
                <a16:creationId xmlns:a16="http://schemas.microsoft.com/office/drawing/2014/main" id="{65407485-99F4-E903-0C2A-99CC597365C4}"/>
              </a:ext>
            </a:extLst>
          </p:cNvPr>
          <p:cNvPicPr>
            <a:picLocks noChangeAspect="1"/>
          </p:cNvPicPr>
          <p:nvPr/>
        </p:nvPicPr>
        <p:blipFill>
          <a:blip r:embed="rId3"/>
          <a:stretch>
            <a:fillRect/>
          </a:stretch>
        </p:blipFill>
        <p:spPr>
          <a:xfrm>
            <a:off x="352098" y="208264"/>
            <a:ext cx="11482549" cy="6446727"/>
          </a:xfrm>
          <a:prstGeom prst="rect">
            <a:avLst/>
          </a:prstGeom>
        </p:spPr>
      </p:pic>
    </p:spTree>
    <p:extLst>
      <p:ext uri="{BB962C8B-B14F-4D97-AF65-F5344CB8AC3E}">
        <p14:creationId xmlns:p14="http://schemas.microsoft.com/office/powerpoint/2010/main" val="3069266307"/>
      </p:ext>
    </p:extLst>
  </p:cSld>
  <p:clrMapOvr>
    <a:masterClrMapping/>
  </p:clrMapOvr>
</p:sld>
</file>

<file path=ppt/theme/theme1.xml><?xml version="1.0" encoding="utf-8"?>
<a:theme xmlns:a="http://schemas.openxmlformats.org/drawingml/2006/main" name="3DFloatVTI">
  <a:themeElements>
    <a:clrScheme name="AnalogousFromDarkSeedLeftStep">
      <a:dk1>
        <a:srgbClr val="000000"/>
      </a:dk1>
      <a:lt1>
        <a:srgbClr val="FFFFFF"/>
      </a:lt1>
      <a:dk2>
        <a:srgbClr val="181A32"/>
      </a:dk2>
      <a:lt2>
        <a:srgbClr val="F0F3F3"/>
      </a:lt2>
      <a:accent1>
        <a:srgbClr val="C34D59"/>
      </a:accent1>
      <a:accent2>
        <a:srgbClr val="B13B79"/>
      </a:accent2>
      <a:accent3>
        <a:srgbClr val="C34DBC"/>
      </a:accent3>
      <a:accent4>
        <a:srgbClr val="873BB1"/>
      </a:accent4>
      <a:accent5>
        <a:srgbClr val="684DC3"/>
      </a:accent5>
      <a:accent6>
        <a:srgbClr val="3B51B1"/>
      </a:accent6>
      <a:hlink>
        <a:srgbClr val="7C4EC4"/>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893</Words>
  <Application>Microsoft Office PowerPoint</Application>
  <PresentationFormat>Widescreen</PresentationFormat>
  <Paragraphs>107</Paragraphs>
  <Slides>19</Slides>
  <Notes>7</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Amasis MT Pro Black</vt:lpstr>
      <vt:lpstr>Arial</vt:lpstr>
      <vt:lpstr>Arial</vt:lpstr>
      <vt:lpstr>Avenir Next LT Pro</vt:lpstr>
      <vt:lpstr>Calibri</vt:lpstr>
      <vt:lpstr>Caslon Doric</vt:lpstr>
      <vt:lpstr>Google Sans</vt:lpstr>
      <vt:lpstr>GuardianTextEgyptian</vt:lpstr>
      <vt:lpstr>3DFloatVTI</vt:lpstr>
      <vt:lpstr>PowerPoint Presentation</vt:lpstr>
      <vt:lpstr>Pokémon Game Analysis</vt:lpstr>
      <vt:lpstr>Objective of the project</vt:lpstr>
      <vt:lpstr>Pokemon cards</vt:lpstr>
      <vt:lpstr>PowerPoint Presentation</vt:lpstr>
      <vt:lpstr>PokeDex</vt:lpstr>
      <vt:lpstr>PowerPoint Presentation</vt:lpstr>
      <vt:lpstr>Generations</vt:lpstr>
      <vt:lpstr>PowerPoint Presentation</vt:lpstr>
      <vt:lpstr>Pokémon and Weather </vt:lpstr>
      <vt:lpstr>          Weather and Pokémon</vt:lpstr>
      <vt:lpstr>PowerPoint Presentation</vt:lpstr>
      <vt:lpstr>        POKEMON AND CONTINENTS  There are six continents in the Pokémon game itself.  The continent they have appeared in most is America (903,270). Next up is Europe where they appeared 732,870 times. Then we have three continent which are close in number.  Asia (93,702) Pacific (11,952) Australia(20,478) The continent they appeared in the least is America/Indiana (6,294) Let's look at the graph now to visualize it.  Visual :chart.js </vt:lpstr>
      <vt:lpstr>Specific Continents:</vt:lpstr>
      <vt:lpstr>PowerPoint Presentation</vt:lpstr>
      <vt:lpstr>Mapping Pokemon</vt:lpstr>
      <vt:lpstr>Mapping Pokemon</vt:lpstr>
      <vt:lpstr>Mapping Pokemon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Pokémon Game Analysis</dc:title>
  <dc:creator>Hinna Ahmad</dc:creator>
  <cp:lastModifiedBy>Andreza dos Santos</cp:lastModifiedBy>
  <cp:revision>4</cp:revision>
  <dcterms:created xsi:type="dcterms:W3CDTF">2023-02-26T01:48:06Z</dcterms:created>
  <dcterms:modified xsi:type="dcterms:W3CDTF">2023-02-28T02:19:45Z</dcterms:modified>
</cp:coreProperties>
</file>